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5"/>
  </p:notesMasterIdLst>
  <p:sldIdLst>
    <p:sldId id="257" r:id="rId5"/>
    <p:sldId id="320" r:id="rId6"/>
    <p:sldId id="276" r:id="rId7"/>
    <p:sldId id="261" r:id="rId8"/>
    <p:sldId id="260" r:id="rId9"/>
    <p:sldId id="263" r:id="rId10"/>
    <p:sldId id="288" r:id="rId11"/>
    <p:sldId id="318" r:id="rId12"/>
    <p:sldId id="279" r:id="rId13"/>
    <p:sldId id="316" r:id="rId14"/>
    <p:sldId id="266" r:id="rId15"/>
    <p:sldId id="302" r:id="rId16"/>
    <p:sldId id="308" r:id="rId17"/>
    <p:sldId id="298" r:id="rId18"/>
    <p:sldId id="315" r:id="rId19"/>
    <p:sldId id="270" r:id="rId20"/>
    <p:sldId id="311" r:id="rId21"/>
    <p:sldId id="321" r:id="rId22"/>
    <p:sldId id="319" r:id="rId23"/>
    <p:sldId id="297" r:id="rId24"/>
    <p:sldId id="301" r:id="rId25"/>
    <p:sldId id="300" r:id="rId26"/>
    <p:sldId id="299" r:id="rId27"/>
    <p:sldId id="275" r:id="rId28"/>
    <p:sldId id="285" r:id="rId29"/>
    <p:sldId id="323" r:id="rId30"/>
    <p:sldId id="312" r:id="rId31"/>
    <p:sldId id="313" r:id="rId32"/>
    <p:sldId id="314" r:id="rId33"/>
    <p:sldId id="28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D30CDC-8D30-4900-BAB0-B53367951722}" v="840" dt="2019-05-17T20:55:42.8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ECA18F-43F3-44B9-82E5-C046C733A0C7}" type="datetimeFigureOut">
              <a:rPr lang="en-US" smtClean="0"/>
              <a:t>5/20/2019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8A3760-45DD-4AA9-83DE-DDD269331CFA}" type="slidenum">
              <a:rPr lang="en-US" smtClean="0"/>
              <a:t>‹#›</a:t>
            </a:fld>
            <a:endParaRPr lang="en-US"/>
          </a:p>
        </p:txBody>
      </p:sp>
    </p:spTree>
    <p:extLst>
      <p:ext uri="{BB962C8B-B14F-4D97-AF65-F5344CB8AC3E}">
        <p14:creationId xmlns:p14="http://schemas.microsoft.com/office/powerpoint/2010/main" val="293561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482E0-643B-45A1-9EEF-831F0286066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85219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482E0-643B-45A1-9EEF-831F0286066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69297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Mike Gorman will discuss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8039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5694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91938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03990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2225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23417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Randolph and Sarah will update.</a:t>
            </a:r>
          </a:p>
        </p:txBody>
      </p:sp>
      <p:sp>
        <p:nvSpPr>
          <p:cNvPr id="4" name="Slide Number Placeholder 3"/>
          <p:cNvSpPr>
            <a:spLocks noGrp="1"/>
          </p:cNvSpPr>
          <p:nvPr>
            <p:ph type="sldNum" sz="quarter" idx="10"/>
          </p:nvPr>
        </p:nvSpPr>
        <p:spPr/>
        <p:txBody>
          <a:bodyPr/>
          <a:lstStyle/>
          <a:p>
            <a:pPr defTabSz="931774">
              <a:defRPr/>
            </a:pPr>
            <a:fld id="{C8691B4C-6F8B-44C6-B7EF-0035A46181C9}" type="slidenum">
              <a:rPr lang="en-US">
                <a:solidFill>
                  <a:prstClr val="black"/>
                </a:solidFill>
                <a:latin typeface="Calibri"/>
              </a:rPr>
              <a:pPr defTabSz="931774">
                <a:defRPr/>
              </a:pPr>
              <a:t>19</a:t>
            </a:fld>
            <a:endParaRPr lang="en-US">
              <a:solidFill>
                <a:prstClr val="black"/>
              </a:solidFill>
              <a:latin typeface="Calibri"/>
            </a:endParaRPr>
          </a:p>
        </p:txBody>
      </p:sp>
    </p:spTree>
    <p:extLst>
      <p:ext uri="{BB962C8B-B14F-4D97-AF65-F5344CB8AC3E}">
        <p14:creationId xmlns:p14="http://schemas.microsoft.com/office/powerpoint/2010/main" val="1099829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95584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3527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482E0-643B-45A1-9EEF-831F0286066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26669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Move to May 16</a:t>
            </a:r>
            <a:r>
              <a:rPr lang="en-US" baseline="30000"/>
              <a:t>th</a:t>
            </a:r>
            <a:r>
              <a:rPr lang="en-US"/>
              <a:t> call</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723531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links have been updated.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80088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26515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482E0-643B-45A1-9EEF-831F0286066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940367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Crystal will discuss.  Holly will include the link if it is ready by Thursday or by website posting</a:t>
            </a:r>
          </a:p>
        </p:txBody>
      </p:sp>
      <p:sp>
        <p:nvSpPr>
          <p:cNvPr id="4" name="Slide Number Placeholder 3"/>
          <p:cNvSpPr>
            <a:spLocks noGrp="1"/>
          </p:cNvSpPr>
          <p:nvPr>
            <p:ph type="sldNum" sz="quarter" idx="10"/>
          </p:nvPr>
        </p:nvSpPr>
        <p:spPr/>
        <p:txBody>
          <a:bodyPr/>
          <a:lstStyle/>
          <a:p>
            <a:pPr defTabSz="931774">
              <a:defRPr/>
            </a:pPr>
            <a:fld id="{C8691B4C-6F8B-44C6-B7EF-0035A46181C9}" type="slidenum">
              <a:rPr lang="en-US">
                <a:solidFill>
                  <a:prstClr val="black"/>
                </a:solidFill>
                <a:latin typeface="Calibri"/>
              </a:rPr>
              <a:pPr defTabSz="931774">
                <a:defRPr/>
              </a:pPr>
              <a:t>26</a:t>
            </a:fld>
            <a:endParaRPr lang="en-US">
              <a:solidFill>
                <a:prstClr val="black"/>
              </a:solidFill>
              <a:latin typeface="Calibri"/>
            </a:endParaRPr>
          </a:p>
        </p:txBody>
      </p:sp>
    </p:spTree>
    <p:extLst>
      <p:ext uri="{BB962C8B-B14F-4D97-AF65-F5344CB8AC3E}">
        <p14:creationId xmlns:p14="http://schemas.microsoft.com/office/powerpoint/2010/main" val="20340012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31774">
              <a:defRPr/>
            </a:pPr>
            <a:fld id="{A7F482E0-643B-45A1-9EEF-831F02860664}" type="slidenum">
              <a:rPr lang="en-US">
                <a:solidFill>
                  <a:prstClr val="black"/>
                </a:solidFill>
                <a:latin typeface="Calibri"/>
              </a:rPr>
              <a:pPr defTabSz="931774">
                <a:defRPr/>
              </a:pPr>
              <a:t>27</a:t>
            </a:fld>
            <a:endParaRPr lang="en-US">
              <a:solidFill>
                <a:prstClr val="black"/>
              </a:solidFill>
              <a:latin typeface="Calibri"/>
            </a:endParaRPr>
          </a:p>
        </p:txBody>
      </p:sp>
    </p:spTree>
    <p:extLst>
      <p:ext uri="{BB962C8B-B14F-4D97-AF65-F5344CB8AC3E}">
        <p14:creationId xmlns:p14="http://schemas.microsoft.com/office/powerpoint/2010/main" val="27114835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31774">
              <a:defRPr/>
            </a:pPr>
            <a:fld id="{C8691B4C-6F8B-44C6-B7EF-0035A46181C9}" type="slidenum">
              <a:rPr lang="en-US">
                <a:solidFill>
                  <a:prstClr val="black"/>
                </a:solidFill>
                <a:latin typeface="Calibri"/>
              </a:rPr>
              <a:pPr defTabSz="931774">
                <a:defRPr/>
              </a:pPr>
              <a:t>28</a:t>
            </a:fld>
            <a:endParaRPr lang="en-US">
              <a:solidFill>
                <a:prstClr val="black"/>
              </a:solidFill>
              <a:latin typeface="Calibri"/>
            </a:endParaRPr>
          </a:p>
        </p:txBody>
      </p:sp>
    </p:spTree>
    <p:extLst>
      <p:ext uri="{BB962C8B-B14F-4D97-AF65-F5344CB8AC3E}">
        <p14:creationId xmlns:p14="http://schemas.microsoft.com/office/powerpoint/2010/main" val="41929919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31774">
              <a:defRPr/>
            </a:pPr>
            <a:fld id="{C8691B4C-6F8B-44C6-B7EF-0035A46181C9}" type="slidenum">
              <a:rPr lang="en-US">
                <a:solidFill>
                  <a:prstClr val="black"/>
                </a:solidFill>
                <a:latin typeface="Calibri"/>
              </a:rPr>
              <a:pPr defTabSz="931774">
                <a:defRPr/>
              </a:pPr>
              <a:t>29</a:t>
            </a:fld>
            <a:endParaRPr lang="en-US">
              <a:solidFill>
                <a:prstClr val="black"/>
              </a:solidFill>
              <a:latin typeface="Calibri"/>
            </a:endParaRPr>
          </a:p>
        </p:txBody>
      </p:sp>
    </p:spTree>
    <p:extLst>
      <p:ext uri="{BB962C8B-B14F-4D97-AF65-F5344CB8AC3E}">
        <p14:creationId xmlns:p14="http://schemas.microsoft.com/office/powerpoint/2010/main" val="3507359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4417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3741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38266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43283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Crystal will discuss.  Holly will include the link if it is ready by Thursday or by website posting</a:t>
            </a:r>
          </a:p>
        </p:txBody>
      </p:sp>
      <p:sp>
        <p:nvSpPr>
          <p:cNvPr id="4" name="Slide Number Placeholder 3"/>
          <p:cNvSpPr>
            <a:spLocks noGrp="1"/>
          </p:cNvSpPr>
          <p:nvPr>
            <p:ph type="sldNum" sz="quarter" idx="10"/>
          </p:nvPr>
        </p:nvSpPr>
        <p:spPr/>
        <p:txBody>
          <a:bodyPr/>
          <a:lstStyle/>
          <a:p>
            <a:pPr defTabSz="931774">
              <a:defRPr/>
            </a:pPr>
            <a:fld id="{C8691B4C-6F8B-44C6-B7EF-0035A46181C9}" type="slidenum">
              <a:rPr lang="en-US">
                <a:solidFill>
                  <a:prstClr val="black"/>
                </a:solidFill>
                <a:latin typeface="Calibri"/>
              </a:rPr>
              <a:pPr defTabSz="931774">
                <a:defRPr/>
              </a:pPr>
              <a:t>8</a:t>
            </a:fld>
            <a:endParaRPr lang="en-US">
              <a:solidFill>
                <a:prstClr val="black"/>
              </a:solidFill>
              <a:latin typeface="Calibri"/>
            </a:endParaRPr>
          </a:p>
        </p:txBody>
      </p:sp>
    </p:spTree>
    <p:extLst>
      <p:ext uri="{BB962C8B-B14F-4D97-AF65-F5344CB8AC3E}">
        <p14:creationId xmlns:p14="http://schemas.microsoft.com/office/powerpoint/2010/main" val="1648321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0335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691B4C-6F8B-44C6-B7EF-0035A46181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73971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cxnSp>
        <p:nvCxnSpPr>
          <p:cNvPr id="8" name="Straight Connector 7"/>
          <p:cNvCxnSpPr/>
          <p:nvPr/>
        </p:nvCxnSpPr>
        <p:spPr>
          <a:xfrm>
            <a:off x="863600" y="2630424"/>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hasCustomPrompt="1"/>
          </p:nvPr>
        </p:nvSpPr>
        <p:spPr>
          <a:xfrm>
            <a:off x="0" y="4724400"/>
            <a:ext cx="12192000" cy="1371600"/>
          </a:xfrm>
          <a:noFill/>
        </p:spPr>
        <p:txBody>
          <a:bodyPr/>
          <a:lstStyle>
            <a:lvl1pPr marL="0" indent="0" algn="ctr">
              <a:buNone/>
              <a:defRPr>
                <a:latin typeface="Calibri" pitchFamily="34" charset="0"/>
              </a:defRPr>
            </a:lvl1pPr>
          </a:lstStyle>
          <a:p>
            <a:pPr algn="ctr"/>
            <a:r>
              <a:rPr lang="en-US">
                <a:solidFill>
                  <a:schemeClr val="tx1"/>
                </a:solidFill>
                <a:latin typeface="Open Sans" pitchFamily="34" charset="0"/>
                <a:ea typeface="Open Sans" pitchFamily="34" charset="0"/>
                <a:cs typeface="Open Sans" pitchFamily="34" charset="0"/>
              </a:rPr>
              <a:t>[Presenter Name(s)]</a:t>
            </a:r>
          </a:p>
          <a:p>
            <a:pPr algn="ctr"/>
            <a:r>
              <a:rPr lang="en-US">
                <a:solidFill>
                  <a:schemeClr val="tx1"/>
                </a:solidFill>
                <a:latin typeface="Open Sans" pitchFamily="34" charset="0"/>
                <a:ea typeface="Open Sans" pitchFamily="34" charset="0"/>
                <a:cs typeface="Open Sans" pitchFamily="34" charset="0"/>
              </a:rPr>
              <a:t>[Department/Team]</a:t>
            </a:r>
          </a:p>
          <a:p>
            <a:pPr algn="ctr"/>
            <a:r>
              <a:rPr lang="en-US">
                <a:solidFill>
                  <a:schemeClr val="tx1"/>
                </a:solidFill>
                <a:latin typeface="Open Sans" pitchFamily="34" charset="0"/>
                <a:ea typeface="Open Sans" pitchFamily="34" charset="0"/>
                <a:cs typeface="Open Sans" pitchFamily="34" charset="0"/>
              </a:rPr>
              <a:t>[Date]</a:t>
            </a:r>
          </a:p>
          <a:p>
            <a:pPr algn="ctr"/>
            <a:endParaRPr lang="en-US">
              <a:solidFill>
                <a:schemeClr val="tx1"/>
              </a:solidFill>
              <a:latin typeface="Open Sans" pitchFamily="34" charset="0"/>
              <a:ea typeface="Open Sans" pitchFamily="34" charset="0"/>
              <a:cs typeface="Open Sans" pitchFamily="34" charset="0"/>
            </a:endParaRPr>
          </a:p>
        </p:txBody>
      </p:sp>
      <p:sp>
        <p:nvSpPr>
          <p:cNvPr id="16" name="Title Placeholder 1"/>
          <p:cNvSpPr>
            <a:spLocks noGrp="1"/>
          </p:cNvSpPr>
          <p:nvPr>
            <p:ph type="title"/>
          </p:nvPr>
        </p:nvSpPr>
        <p:spPr>
          <a:xfrm>
            <a:off x="660400" y="3581400"/>
            <a:ext cx="10972800" cy="990600"/>
          </a:xfrm>
          <a:prstGeom prst="rect">
            <a:avLst/>
          </a:prstGeom>
        </p:spPr>
        <p:txBody>
          <a:bodyPr vert="horz" lIns="91440" tIns="45720" rIns="91440" bIns="45720" rtlCol="0" anchor="ctr">
            <a:normAutofit/>
          </a:bodyPr>
          <a:lstStyle>
            <a:lvl1pPr algn="ctr">
              <a:defRPr/>
            </a:lvl1pPr>
          </a:lstStyle>
          <a:p>
            <a:r>
              <a:rPr lang="en-US"/>
              <a:t>Click to edit Master title style</a:t>
            </a:r>
          </a:p>
        </p:txBody>
      </p:sp>
      <p:sp>
        <p:nvSpPr>
          <p:cNvPr id="7" name="Rectangle 6"/>
          <p:cNvSpPr/>
          <p:nvPr userDrawn="1"/>
        </p:nvSpPr>
        <p:spPr>
          <a:xfrm>
            <a:off x="-16933" y="5664777"/>
            <a:ext cx="12208933" cy="1193223"/>
          </a:xfrm>
          <a:prstGeom prst="rect">
            <a:avLst/>
          </a:prstGeom>
        </p:spPr>
        <p:style>
          <a:lnRef idx="2">
            <a:schemeClr val="dk1">
              <a:shade val="50000"/>
            </a:schemeClr>
          </a:lnRef>
          <a:fillRef idx="1">
            <a:schemeClr val="dk1"/>
          </a:fillRef>
          <a:effectRef idx="0">
            <a:schemeClr val="dk1"/>
          </a:effectRef>
          <a:fontRef idx="minor">
            <a:schemeClr val="lt1"/>
          </a:fontRef>
        </p:style>
        <p:txBody>
          <a:bodyPr rIns="457200" rtlCol="0" anchor="ctr"/>
          <a:lstStyle/>
          <a:p>
            <a:pPr algn="r"/>
            <a:r>
              <a:rPr lang="en-US" sz="1800">
                <a:latin typeface="Georgia" charset="0"/>
                <a:ea typeface="Georgia" charset="0"/>
                <a:cs typeface="Georgia" charset="0"/>
              </a:rPr>
              <a:t>  </a:t>
            </a:r>
          </a:p>
          <a:p>
            <a:pPr algn="r"/>
            <a:r>
              <a:rPr lang="en-US" sz="1800">
                <a:latin typeface="Georgia" charset="0"/>
                <a:ea typeface="Georgia" charset="0"/>
                <a:cs typeface="Georgia" charset="0"/>
              </a:rPr>
              <a:t>onesource.uga.edu</a:t>
            </a:r>
          </a:p>
        </p:txBody>
      </p:sp>
      <p:sp>
        <p:nvSpPr>
          <p:cNvPr id="10" name="Rectangle 9"/>
          <p:cNvSpPr/>
          <p:nvPr userDrawn="1"/>
        </p:nvSpPr>
        <p:spPr>
          <a:xfrm>
            <a:off x="104503" y="190505"/>
            <a:ext cx="11936549" cy="6558639"/>
          </a:xfrm>
          <a:prstGeom prst="rect">
            <a:avLst/>
          </a:prstGeom>
          <a:noFill/>
          <a:ln w="25400">
            <a:solidFill>
              <a:srgbClr val="BC1E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9108" y="5803321"/>
            <a:ext cx="3706037" cy="762168"/>
          </a:xfrm>
          <a:prstGeom prst="rect">
            <a:avLst/>
          </a:prstGeom>
        </p:spPr>
      </p:pic>
    </p:spTree>
    <p:extLst>
      <p:ext uri="{BB962C8B-B14F-4D97-AF65-F5344CB8AC3E}">
        <p14:creationId xmlns:p14="http://schemas.microsoft.com/office/powerpoint/2010/main" val="402707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D86BC7E-64F4-4462-8889-564853325E31}" type="slidenum">
              <a:rPr lang="en-US" smtClean="0"/>
              <a:t>‹#›</a:t>
            </a:fld>
            <a:endParaRPr lang="en-US"/>
          </a:p>
        </p:txBody>
      </p:sp>
    </p:spTree>
    <p:extLst>
      <p:ext uri="{BB962C8B-B14F-4D97-AF65-F5344CB8AC3E}">
        <p14:creationId xmlns:p14="http://schemas.microsoft.com/office/powerpoint/2010/main" val="4261882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D86BC7E-64F4-4462-8889-564853325E31}" type="slidenum">
              <a:rPr lang="en-US" smtClean="0"/>
              <a:t>‹#›</a:t>
            </a:fld>
            <a:endParaRPr lang="en-US"/>
          </a:p>
        </p:txBody>
      </p:sp>
    </p:spTree>
    <p:extLst>
      <p:ext uri="{BB962C8B-B14F-4D97-AF65-F5344CB8AC3E}">
        <p14:creationId xmlns:p14="http://schemas.microsoft.com/office/powerpoint/2010/main" val="186352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6917" y="1151467"/>
            <a:ext cx="5791200" cy="198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8117" y="1151467"/>
            <a:ext cx="5789083" cy="198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utoShape 5"/>
          <p:cNvSpPr>
            <a:spLocks noGrp="1" noChangeArrowheads="1"/>
          </p:cNvSpPr>
          <p:nvPr>
            <p:ph type="title"/>
          </p:nvPr>
        </p:nvSpPr>
        <p:spPr bwMode="auto">
          <a:xfrm>
            <a:off x="306917" y="228600"/>
            <a:ext cx="11582400" cy="685800"/>
          </a:xfrm>
          <a:custGeom>
            <a:avLst/>
            <a:gdLst>
              <a:gd name="connsiteX0" fmla="*/ 0 w 8412690"/>
              <a:gd name="connsiteY0" fmla="*/ 313596 h 685800"/>
              <a:gd name="connsiteX1" fmla="*/ 313596 w 8412690"/>
              <a:gd name="connsiteY1" fmla="*/ 0 h 685800"/>
              <a:gd name="connsiteX2" fmla="*/ 8099094 w 8412690"/>
              <a:gd name="connsiteY2" fmla="*/ 0 h 685800"/>
              <a:gd name="connsiteX3" fmla="*/ 8412690 w 8412690"/>
              <a:gd name="connsiteY3" fmla="*/ 313596 h 685800"/>
              <a:gd name="connsiteX4" fmla="*/ 8412690 w 8412690"/>
              <a:gd name="connsiteY4" fmla="*/ 372204 h 685800"/>
              <a:gd name="connsiteX5" fmla="*/ 8099094 w 8412690"/>
              <a:gd name="connsiteY5" fmla="*/ 685800 h 685800"/>
              <a:gd name="connsiteX6" fmla="*/ 313596 w 8412690"/>
              <a:gd name="connsiteY6" fmla="*/ 685800 h 685800"/>
              <a:gd name="connsiteX7" fmla="*/ 0 w 8412690"/>
              <a:gd name="connsiteY7" fmla="*/ 372204 h 685800"/>
              <a:gd name="connsiteX8" fmla="*/ 0 w 8412690"/>
              <a:gd name="connsiteY8" fmla="*/ 313596 h 685800"/>
              <a:gd name="connsiteX0" fmla="*/ 0 w 8412690"/>
              <a:gd name="connsiteY0" fmla="*/ 313596 h 685800"/>
              <a:gd name="connsiteX1" fmla="*/ 313596 w 8412690"/>
              <a:gd name="connsiteY1" fmla="*/ 0 h 685800"/>
              <a:gd name="connsiteX2" fmla="*/ 8099094 w 8412690"/>
              <a:gd name="connsiteY2" fmla="*/ 0 h 685800"/>
              <a:gd name="connsiteX3" fmla="*/ 8412690 w 8412690"/>
              <a:gd name="connsiteY3" fmla="*/ 313596 h 685800"/>
              <a:gd name="connsiteX4" fmla="*/ 8412690 w 8412690"/>
              <a:gd name="connsiteY4" fmla="*/ 372204 h 685800"/>
              <a:gd name="connsiteX5" fmla="*/ 8099094 w 8412690"/>
              <a:gd name="connsiteY5" fmla="*/ 685800 h 685800"/>
              <a:gd name="connsiteX6" fmla="*/ 313596 w 8412690"/>
              <a:gd name="connsiteY6" fmla="*/ 685800 h 685800"/>
              <a:gd name="connsiteX7" fmla="*/ 0 w 8412690"/>
              <a:gd name="connsiteY7" fmla="*/ 372204 h 685800"/>
              <a:gd name="connsiteX8" fmla="*/ 0 w 8412690"/>
              <a:gd name="connsiteY8" fmla="*/ 313596 h 685800"/>
              <a:gd name="connsiteX0" fmla="*/ 380020 w 8792710"/>
              <a:gd name="connsiteY0" fmla="*/ 313596 h 685800"/>
              <a:gd name="connsiteX1" fmla="*/ 693616 w 8792710"/>
              <a:gd name="connsiteY1" fmla="*/ 0 h 685800"/>
              <a:gd name="connsiteX2" fmla="*/ 8479114 w 8792710"/>
              <a:gd name="connsiteY2" fmla="*/ 0 h 685800"/>
              <a:gd name="connsiteX3" fmla="*/ 8792710 w 8792710"/>
              <a:gd name="connsiteY3" fmla="*/ 313596 h 685800"/>
              <a:gd name="connsiteX4" fmla="*/ 8792710 w 8792710"/>
              <a:gd name="connsiteY4" fmla="*/ 372204 h 685800"/>
              <a:gd name="connsiteX5" fmla="*/ 8479114 w 8792710"/>
              <a:gd name="connsiteY5" fmla="*/ 685800 h 685800"/>
              <a:gd name="connsiteX6" fmla="*/ 693616 w 8792710"/>
              <a:gd name="connsiteY6" fmla="*/ 685800 h 685800"/>
              <a:gd name="connsiteX7" fmla="*/ 380020 w 8792710"/>
              <a:gd name="connsiteY7" fmla="*/ 313596 h 685800"/>
              <a:gd name="connsiteX0" fmla="*/ 0 w 8099094"/>
              <a:gd name="connsiteY0" fmla="*/ 685800 h 685800"/>
              <a:gd name="connsiteX1" fmla="*/ 0 w 8099094"/>
              <a:gd name="connsiteY1" fmla="*/ 0 h 685800"/>
              <a:gd name="connsiteX2" fmla="*/ 7785498 w 8099094"/>
              <a:gd name="connsiteY2" fmla="*/ 0 h 685800"/>
              <a:gd name="connsiteX3" fmla="*/ 8099094 w 8099094"/>
              <a:gd name="connsiteY3" fmla="*/ 313596 h 685800"/>
              <a:gd name="connsiteX4" fmla="*/ 8099094 w 8099094"/>
              <a:gd name="connsiteY4" fmla="*/ 372204 h 685800"/>
              <a:gd name="connsiteX5" fmla="*/ 7785498 w 8099094"/>
              <a:gd name="connsiteY5" fmla="*/ 685800 h 685800"/>
              <a:gd name="connsiteX6" fmla="*/ 0 w 8099094"/>
              <a:gd name="connsiteY6" fmla="*/ 685800 h 685800"/>
              <a:gd name="connsiteX0" fmla="*/ 576703 w 8675797"/>
              <a:gd name="connsiteY0" fmla="*/ 685800 h 685800"/>
              <a:gd name="connsiteX1" fmla="*/ 576703 w 8675797"/>
              <a:gd name="connsiteY1" fmla="*/ 0 h 685800"/>
              <a:gd name="connsiteX2" fmla="*/ 8362201 w 8675797"/>
              <a:gd name="connsiteY2" fmla="*/ 0 h 685800"/>
              <a:gd name="connsiteX3" fmla="*/ 8675797 w 8675797"/>
              <a:gd name="connsiteY3" fmla="*/ 313596 h 685800"/>
              <a:gd name="connsiteX4" fmla="*/ 8675797 w 8675797"/>
              <a:gd name="connsiteY4" fmla="*/ 372204 h 685800"/>
              <a:gd name="connsiteX5" fmla="*/ 8362201 w 8675797"/>
              <a:gd name="connsiteY5" fmla="*/ 685800 h 685800"/>
              <a:gd name="connsiteX6" fmla="*/ 576703 w 8675797"/>
              <a:gd name="connsiteY6" fmla="*/ 685800 h 685800"/>
              <a:gd name="connsiteX0" fmla="*/ 0 w 8099094"/>
              <a:gd name="connsiteY0" fmla="*/ 685800 h 685800"/>
              <a:gd name="connsiteX1" fmla="*/ 0 w 8099094"/>
              <a:gd name="connsiteY1" fmla="*/ 0 h 685800"/>
              <a:gd name="connsiteX2" fmla="*/ 7785498 w 8099094"/>
              <a:gd name="connsiteY2" fmla="*/ 0 h 685800"/>
              <a:gd name="connsiteX3" fmla="*/ 8099094 w 8099094"/>
              <a:gd name="connsiteY3" fmla="*/ 313596 h 685800"/>
              <a:gd name="connsiteX4" fmla="*/ 8099094 w 8099094"/>
              <a:gd name="connsiteY4" fmla="*/ 372204 h 685800"/>
              <a:gd name="connsiteX5" fmla="*/ 7785498 w 8099094"/>
              <a:gd name="connsiteY5" fmla="*/ 685800 h 685800"/>
              <a:gd name="connsiteX6" fmla="*/ 0 w 8099094"/>
              <a:gd name="connsiteY6" fmla="*/ 685800 h 685800"/>
              <a:gd name="connsiteX0" fmla="*/ 0 w 8479114"/>
              <a:gd name="connsiteY0" fmla="*/ 685800 h 685800"/>
              <a:gd name="connsiteX1" fmla="*/ 0 w 8479114"/>
              <a:gd name="connsiteY1" fmla="*/ 0 h 685800"/>
              <a:gd name="connsiteX2" fmla="*/ 7785498 w 8479114"/>
              <a:gd name="connsiteY2" fmla="*/ 0 h 685800"/>
              <a:gd name="connsiteX3" fmla="*/ 8099094 w 8479114"/>
              <a:gd name="connsiteY3" fmla="*/ 372204 h 685800"/>
              <a:gd name="connsiteX4" fmla="*/ 7785498 w 8479114"/>
              <a:gd name="connsiteY4" fmla="*/ 685800 h 685800"/>
              <a:gd name="connsiteX5" fmla="*/ 0 w 8479114"/>
              <a:gd name="connsiteY5" fmla="*/ 685800 h 685800"/>
              <a:gd name="connsiteX0" fmla="*/ 0 w 7785498"/>
              <a:gd name="connsiteY0" fmla="*/ 685800 h 685800"/>
              <a:gd name="connsiteX1" fmla="*/ 0 w 7785498"/>
              <a:gd name="connsiteY1" fmla="*/ 0 h 685800"/>
              <a:gd name="connsiteX2" fmla="*/ 7785498 w 7785498"/>
              <a:gd name="connsiteY2" fmla="*/ 0 h 685800"/>
              <a:gd name="connsiteX3" fmla="*/ 7785498 w 7785498"/>
              <a:gd name="connsiteY3" fmla="*/ 685800 h 685800"/>
              <a:gd name="connsiteX4" fmla="*/ 0 w 7785498"/>
              <a:gd name="connsiteY4" fmla="*/ 685800 h 685800"/>
              <a:gd name="connsiteX0" fmla="*/ 0 w 8362201"/>
              <a:gd name="connsiteY0" fmla="*/ 685800 h 685800"/>
              <a:gd name="connsiteX1" fmla="*/ 0 w 8362201"/>
              <a:gd name="connsiteY1" fmla="*/ 0 h 685800"/>
              <a:gd name="connsiteX2" fmla="*/ 7785498 w 8362201"/>
              <a:gd name="connsiteY2" fmla="*/ 0 h 685800"/>
              <a:gd name="connsiteX3" fmla="*/ 7785498 w 8362201"/>
              <a:gd name="connsiteY3" fmla="*/ 685800 h 685800"/>
              <a:gd name="connsiteX4" fmla="*/ 0 w 8362201"/>
              <a:gd name="connsiteY4" fmla="*/ 685800 h 685800"/>
              <a:gd name="connsiteX0" fmla="*/ 0 w 7785498"/>
              <a:gd name="connsiteY0" fmla="*/ 685800 h 685800"/>
              <a:gd name="connsiteX1" fmla="*/ 0 w 7785498"/>
              <a:gd name="connsiteY1" fmla="*/ 0 h 685800"/>
              <a:gd name="connsiteX2" fmla="*/ 7785498 w 7785498"/>
              <a:gd name="connsiteY2" fmla="*/ 0 h 685800"/>
              <a:gd name="connsiteX3" fmla="*/ 7785498 w 7785498"/>
              <a:gd name="connsiteY3" fmla="*/ 685800 h 685800"/>
              <a:gd name="connsiteX4" fmla="*/ 0 w 7785498"/>
              <a:gd name="connsiteY4" fmla="*/ 685800 h 685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85498" h="685800">
                <a:moveTo>
                  <a:pt x="0" y="685800"/>
                </a:moveTo>
                <a:lnTo>
                  <a:pt x="0" y="0"/>
                </a:lnTo>
                <a:lnTo>
                  <a:pt x="7785498" y="0"/>
                </a:lnTo>
                <a:lnTo>
                  <a:pt x="7785498" y="685800"/>
                </a:lnTo>
                <a:lnTo>
                  <a:pt x="0" y="685800"/>
                </a:lnTo>
                <a:close/>
              </a:path>
            </a:pathLst>
          </a:custGeom>
          <a:noFill/>
          <a:ln w="38100">
            <a:noFill/>
            <a:round/>
            <a:headEnd/>
            <a:tailEnd/>
          </a:ln>
        </p:spPr>
        <p:txBody>
          <a:bodyPr vert="horz" wrap="square" lIns="91440" tIns="45720" rIns="91440" bIns="45720" numCol="1" anchor="b" anchorCtr="0" compatLnSpc="1">
            <a:prstTxWarp prst="textNoShape">
              <a:avLst/>
            </a:prstTxWarp>
          </a:bodyPr>
          <a:lstStyle>
            <a:lvl1pPr>
              <a:defRPr>
                <a:solidFill>
                  <a:srgbClr val="00519A"/>
                </a:solidFill>
              </a:defRPr>
            </a:lvl1pPr>
          </a:lstStyle>
          <a:p>
            <a:pPr lvl="0"/>
            <a:r>
              <a:rPr lang="en-US"/>
              <a:t>Click to edit Master title style</a:t>
            </a:r>
          </a:p>
        </p:txBody>
      </p:sp>
    </p:spTree>
    <p:extLst>
      <p:ext uri="{BB962C8B-B14F-4D97-AF65-F5344CB8AC3E}">
        <p14:creationId xmlns:p14="http://schemas.microsoft.com/office/powerpoint/2010/main" val="3902995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0"/>
            <a:ext cx="109728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0160000" y="6324600"/>
            <a:ext cx="1422400" cy="329184"/>
          </a:xfrm>
        </p:spPr>
        <p:txBody>
          <a:bodyPr/>
          <a:lstStyle>
            <a:lvl1pPr>
              <a:defRPr>
                <a:solidFill>
                  <a:schemeClr val="tx1"/>
                </a:solidFill>
              </a:defRPr>
            </a:lvl1pPr>
          </a:lstStyle>
          <a:p>
            <a:fld id="{AD86BC7E-64F4-4462-8889-564853325E31}" type="slidenum">
              <a:rPr lang="en-US" smtClean="0"/>
              <a:t>‹#›</a:t>
            </a:fld>
            <a:endParaRPr lang="en-US"/>
          </a:p>
        </p:txBody>
      </p:sp>
      <p:sp>
        <p:nvSpPr>
          <p:cNvPr id="5" name="Rectangle 4"/>
          <p:cNvSpPr/>
          <p:nvPr userDrawn="1"/>
        </p:nvSpPr>
        <p:spPr>
          <a:xfrm>
            <a:off x="-10032" y="5664777"/>
            <a:ext cx="12202032" cy="1223518"/>
          </a:xfrm>
          <a:prstGeom prst="rect">
            <a:avLst/>
          </a:prstGeom>
        </p:spPr>
        <p:style>
          <a:lnRef idx="2">
            <a:schemeClr val="dk1">
              <a:shade val="50000"/>
            </a:schemeClr>
          </a:lnRef>
          <a:fillRef idx="1">
            <a:schemeClr val="dk1"/>
          </a:fillRef>
          <a:effectRef idx="0">
            <a:schemeClr val="dk1"/>
          </a:effectRef>
          <a:fontRef idx="minor">
            <a:schemeClr val="lt1"/>
          </a:fontRef>
        </p:style>
        <p:txBody>
          <a:bodyPr rIns="457200" rtlCol="0" anchor="ctr"/>
          <a:lstStyle/>
          <a:p>
            <a:pPr algn="r"/>
            <a:r>
              <a:rPr lang="en-US" sz="1800">
                <a:latin typeface="Georgia" charset="0"/>
                <a:ea typeface="Georgia" charset="0"/>
                <a:cs typeface="Georgia" charset="0"/>
              </a:rPr>
              <a:t>  onesource.uga.edu</a:t>
            </a:r>
          </a:p>
        </p:txBody>
      </p:sp>
      <p:sp>
        <p:nvSpPr>
          <p:cNvPr id="7" name="Rectangle 6"/>
          <p:cNvSpPr/>
          <p:nvPr userDrawn="1"/>
        </p:nvSpPr>
        <p:spPr>
          <a:xfrm>
            <a:off x="116116" y="190505"/>
            <a:ext cx="11936547" cy="6667495"/>
          </a:xfrm>
          <a:prstGeom prst="rect">
            <a:avLst/>
          </a:prstGeom>
          <a:noFill/>
          <a:ln w="25400">
            <a:solidFill>
              <a:srgbClr val="BC1E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t="-29459" b="-1"/>
          <a:stretch/>
        </p:blipFill>
        <p:spPr>
          <a:xfrm>
            <a:off x="1086199" y="-247721"/>
            <a:ext cx="1025275" cy="1116285"/>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9108" y="5803321"/>
            <a:ext cx="3706037" cy="762168"/>
          </a:xfrm>
          <a:prstGeom prst="rect">
            <a:avLst/>
          </a:prstGeom>
        </p:spPr>
      </p:pic>
    </p:spTree>
    <p:extLst>
      <p:ext uri="{BB962C8B-B14F-4D97-AF65-F5344CB8AC3E}">
        <p14:creationId xmlns:p14="http://schemas.microsoft.com/office/powerpoint/2010/main" val="3595105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solidFill>
                  <a:schemeClr val="bg1"/>
                </a:solidFill>
              </a:defRPr>
            </a:lvl1pPr>
          </a:lstStyle>
          <a:p>
            <a:r>
              <a:rPr lang="en-US"/>
              <a:t>Click to edit Master title style</a:t>
            </a:r>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D86BC7E-64F4-4462-8889-564853325E31}"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56723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AD86BC7E-64F4-4462-8889-564853325E31}" type="slidenum">
              <a:rPr lang="en-US" smtClean="0"/>
              <a:t>‹#›</a:t>
            </a:fld>
            <a:endParaRPr lang="en-US"/>
          </a:p>
        </p:txBody>
      </p:sp>
      <p:sp>
        <p:nvSpPr>
          <p:cNvPr id="6" name="Rectangle 5"/>
          <p:cNvSpPr/>
          <p:nvPr userDrawn="1"/>
        </p:nvSpPr>
        <p:spPr>
          <a:xfrm>
            <a:off x="-16933" y="5664776"/>
            <a:ext cx="12208933" cy="1193224"/>
          </a:xfrm>
          <a:prstGeom prst="rect">
            <a:avLst/>
          </a:prstGeom>
        </p:spPr>
        <p:style>
          <a:lnRef idx="2">
            <a:schemeClr val="dk1">
              <a:shade val="50000"/>
            </a:schemeClr>
          </a:lnRef>
          <a:fillRef idx="1">
            <a:schemeClr val="dk1"/>
          </a:fillRef>
          <a:effectRef idx="0">
            <a:schemeClr val="dk1"/>
          </a:effectRef>
          <a:fontRef idx="minor">
            <a:schemeClr val="lt1"/>
          </a:fontRef>
        </p:style>
        <p:txBody>
          <a:bodyPr rIns="457200" rtlCol="0" anchor="ctr"/>
          <a:lstStyle/>
          <a:p>
            <a:pPr algn="r"/>
            <a:r>
              <a:rPr lang="en-US" sz="1800">
                <a:latin typeface="Georgia" charset="0"/>
                <a:ea typeface="Georgia" charset="0"/>
                <a:cs typeface="Georgia" charset="0"/>
              </a:rPr>
              <a:t>  onesource.uga.edu</a:t>
            </a:r>
          </a:p>
        </p:txBody>
      </p:sp>
      <p:sp>
        <p:nvSpPr>
          <p:cNvPr id="8" name="Rectangle 7"/>
          <p:cNvSpPr/>
          <p:nvPr userDrawn="1"/>
        </p:nvSpPr>
        <p:spPr>
          <a:xfrm>
            <a:off x="104504" y="190504"/>
            <a:ext cx="11997041" cy="6593473"/>
          </a:xfrm>
          <a:prstGeom prst="rect">
            <a:avLst/>
          </a:prstGeom>
          <a:noFill/>
          <a:ln w="25400">
            <a:solidFill>
              <a:srgbClr val="BC1E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29459" b="-1"/>
          <a:stretch/>
        </p:blipFill>
        <p:spPr>
          <a:xfrm>
            <a:off x="1117600" y="-247722"/>
            <a:ext cx="999888" cy="1088645"/>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2618" y="5803321"/>
            <a:ext cx="3614277" cy="743297"/>
          </a:xfrm>
          <a:prstGeom prst="rect">
            <a:avLst/>
          </a:prstGeom>
        </p:spPr>
      </p:pic>
    </p:spTree>
    <p:extLst>
      <p:ext uri="{BB962C8B-B14F-4D97-AF65-F5344CB8AC3E}">
        <p14:creationId xmlns:p14="http://schemas.microsoft.com/office/powerpoint/2010/main" val="2739622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AD86BC7E-64F4-4462-8889-564853325E31}"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10034" y="5664777"/>
            <a:ext cx="12139907" cy="1195553"/>
          </a:xfrm>
          <a:prstGeom prst="rect">
            <a:avLst/>
          </a:prstGeom>
        </p:spPr>
        <p:style>
          <a:lnRef idx="2">
            <a:schemeClr val="dk1">
              <a:shade val="50000"/>
            </a:schemeClr>
          </a:lnRef>
          <a:fillRef idx="1">
            <a:schemeClr val="dk1"/>
          </a:fillRef>
          <a:effectRef idx="0">
            <a:schemeClr val="dk1"/>
          </a:effectRef>
          <a:fontRef idx="minor">
            <a:schemeClr val="lt1"/>
          </a:fontRef>
        </p:style>
        <p:txBody>
          <a:bodyPr rIns="457200" rtlCol="0" anchor="ctr"/>
          <a:lstStyle/>
          <a:p>
            <a:pPr algn="r"/>
            <a:r>
              <a:rPr lang="en-US" sz="1800">
                <a:latin typeface="Georgia" charset="0"/>
                <a:ea typeface="Georgia" charset="0"/>
                <a:cs typeface="Georgia" charset="0"/>
              </a:rPr>
              <a:t>  onesource.uga.edu</a:t>
            </a:r>
          </a:p>
        </p:txBody>
      </p:sp>
      <p:sp>
        <p:nvSpPr>
          <p:cNvPr id="12" name="Rectangle 11"/>
          <p:cNvSpPr/>
          <p:nvPr userDrawn="1"/>
        </p:nvSpPr>
        <p:spPr>
          <a:xfrm>
            <a:off x="116116" y="190504"/>
            <a:ext cx="11924937" cy="6515096"/>
          </a:xfrm>
          <a:prstGeom prst="rect">
            <a:avLst/>
          </a:prstGeom>
          <a:noFill/>
          <a:ln w="25400">
            <a:solidFill>
              <a:srgbClr val="BC1E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p:cNvPicPr>
            <a:picLocks noChangeAspect="1"/>
          </p:cNvPicPr>
          <p:nvPr userDrawn="1"/>
        </p:nvPicPr>
        <p:blipFill rotWithShape="1">
          <a:blip r:embed="rId2" cstate="print">
            <a:extLst>
              <a:ext uri="{28A0092B-C50C-407E-A947-70E740481C1C}">
                <a14:useLocalDpi xmlns:a14="http://schemas.microsoft.com/office/drawing/2010/main" val="0"/>
              </a:ext>
            </a:extLst>
          </a:blip>
          <a:srcRect t="-29459" b="-1"/>
          <a:stretch/>
        </p:blipFill>
        <p:spPr>
          <a:xfrm>
            <a:off x="1090819" y="-247721"/>
            <a:ext cx="1001840" cy="1090770"/>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5806" y="5803321"/>
            <a:ext cx="3621332" cy="744748"/>
          </a:xfrm>
          <a:prstGeom prst="rect">
            <a:avLst/>
          </a:prstGeom>
        </p:spPr>
      </p:pic>
    </p:spTree>
    <p:extLst>
      <p:ext uri="{BB962C8B-B14F-4D97-AF65-F5344CB8AC3E}">
        <p14:creationId xmlns:p14="http://schemas.microsoft.com/office/powerpoint/2010/main" val="1077965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AD86BC7E-64F4-4462-8889-564853325E31}" type="slidenum">
              <a:rPr lang="en-US" smtClean="0"/>
              <a:t>‹#›</a:t>
            </a:fld>
            <a:endParaRPr lang="en-US"/>
          </a:p>
        </p:txBody>
      </p:sp>
    </p:spTree>
    <p:extLst>
      <p:ext uri="{BB962C8B-B14F-4D97-AF65-F5344CB8AC3E}">
        <p14:creationId xmlns:p14="http://schemas.microsoft.com/office/powerpoint/2010/main" val="2431034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D86BC7E-64F4-4462-8889-564853325E31}" type="slidenum">
              <a:rPr lang="en-US" smtClean="0"/>
              <a:t>‹#›</a:t>
            </a:fld>
            <a:endParaRPr lang="en-US"/>
          </a:p>
        </p:txBody>
      </p:sp>
    </p:spTree>
    <p:extLst>
      <p:ext uri="{BB962C8B-B14F-4D97-AF65-F5344CB8AC3E}">
        <p14:creationId xmlns:p14="http://schemas.microsoft.com/office/powerpoint/2010/main" val="3995394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D86BC7E-64F4-4462-8889-564853325E31}"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0048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D86BC7E-64F4-4462-8889-564853325E31}" type="slidenum">
              <a:rPr lang="en-US" smtClean="0"/>
              <a:t>‹#›</a:t>
            </a:fld>
            <a:endParaRPr lang="en-US"/>
          </a:p>
        </p:txBody>
      </p:sp>
    </p:spTree>
    <p:extLst>
      <p:ext uri="{BB962C8B-B14F-4D97-AF65-F5344CB8AC3E}">
        <p14:creationId xmlns:p14="http://schemas.microsoft.com/office/powerpoint/2010/main" val="1913835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648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0692661" y="6376416"/>
            <a:ext cx="889740" cy="329184"/>
          </a:xfrm>
          <a:prstGeom prst="rect">
            <a:avLst/>
          </a:prstGeom>
        </p:spPr>
        <p:txBody>
          <a:bodyPr vert="horz" lIns="91440" tIns="45720" rIns="91440" bIns="45720" rtlCol="0" anchor="ctr"/>
          <a:lstStyle>
            <a:lvl1pPr algn="r">
              <a:defRPr sz="1400" b="1">
                <a:solidFill>
                  <a:schemeClr val="tx1"/>
                </a:solidFill>
                <a:latin typeface="Calibri" pitchFamily="34" charset="0"/>
              </a:defRPr>
            </a:lvl1pPr>
          </a:lstStyle>
          <a:p>
            <a:fld id="{AD86BC7E-64F4-4462-8889-564853325E31}" type="slidenum">
              <a:rPr lang="en-US" smtClean="0"/>
              <a:t>‹#›</a:t>
            </a:fld>
            <a:endParaRPr lang="en-US"/>
          </a:p>
        </p:txBody>
      </p:sp>
    </p:spTree>
    <p:extLst>
      <p:ext uri="{BB962C8B-B14F-4D97-AF65-F5344CB8AC3E}">
        <p14:creationId xmlns:p14="http://schemas.microsoft.com/office/powerpoint/2010/main" val="2534550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spc="-100" baseline="0">
          <a:solidFill>
            <a:schemeClr val="tx2"/>
          </a:solidFill>
          <a:latin typeface="Calibri" pitchFamily="34" charset="0"/>
          <a:ea typeface="Open Sans" pitchFamily="34" charset="0"/>
          <a:cs typeface="Open Sans" pitchFamily="34" charset="0"/>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Calibri" pitchFamily="34" charset="0"/>
          <a:ea typeface="Open Sans" pitchFamily="34" charset="0"/>
          <a:cs typeface="Open Sans" pitchFamily="34" charset="0"/>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Calibri" pitchFamily="34" charset="0"/>
          <a:ea typeface="Open Sans" pitchFamily="34" charset="0"/>
          <a:cs typeface="Open Sans" pitchFamily="34" charset="0"/>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Calibri" pitchFamily="34" charset="0"/>
          <a:ea typeface="Open Sans" pitchFamily="34" charset="0"/>
          <a:cs typeface="Open Sans" pitchFamily="34" charset="0"/>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Calibri" pitchFamily="34" charset="0"/>
          <a:ea typeface="Open Sans" pitchFamily="34" charset="0"/>
          <a:cs typeface="Open Sans" pitchFamily="34" charset="0"/>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Calibri" pitchFamily="34" charset="0"/>
          <a:ea typeface="Open Sans" pitchFamily="34" charset="0"/>
          <a:cs typeface="Open Sans" pitchFamily="34" charset="0"/>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hr.uga.edu/supervisors/employment-administration/post-a-uga-staff-positio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mailto:hrweb@uga.edu" TargetMode="External"/><Relationship Id="rId4" Type="http://schemas.openxmlformats.org/officeDocument/2006/relationships/hyperlink" Target="https://training.onesource.uga.edu/UPK_Training/OneSourceOL/Publishing%20Content/PlayerPackage/index.html?Guid=f4d17ada-d080-44f8-aa09-ea9844c75650&amp;bypasstoc=0"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employ@uga.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DoNotReply@talentwise.com"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donotreply@usg.ed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training.onesource.uga.edu/UPK_Training/OneSourceOL/Publishing%20Content/PlayerPackage/index.html?Guid=650fcfc7-f695-4af9-af6c-1c94a6415a9d&amp;bypasstoc=0"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provost.uga.edu/faculty-affairs/summer-payroll-procedure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OneUSGSupport@uga.edu"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raining.onesource.uga.edu/UPK_Training/OneSourceOL/Publishing%20Content/PlayerPackage/index.html?Guid=efb7e183-1277-436c-8f50-1cc88cf06640&amp;bypasstoc=0"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baford@uga.ed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raining.onesource.uga.edu/UPK_Training/OneSourceOL/Publishing%20Content/PlayerPackage/index.html?Guid=d11cebbb-8e29-41dc-8d79-5e2b35db7d75&amp;bypasstoc=0"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training.onesource.uga.edu/UPK_Training/OneSourceOL/Publishing%20Content/PlayerPackage/index.html?Guid=b1855899-2ca7-4763-b956-ce82cac5d6cc&amp;bypasstoc=0"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onesource.uga.edu/resources/training/#UGA%20Financial%20Trainin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register.gotowebinar.com/register/7707028252949952001"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sas.elluminate.com/site/external/jwsdetect/meeting.jnlp?password=M.DAD2B6F99CFC575CDD7385BFC1BD8A&amp;sid=2013048" TargetMode="External"/><Relationship Id="rId3" Type="http://schemas.openxmlformats.org/officeDocument/2006/relationships/hyperlink" Target="https://attendee.gotowebinar.com/register/519427283471181825" TargetMode="External"/><Relationship Id="rId7" Type="http://schemas.openxmlformats.org/officeDocument/2006/relationships/hyperlink" Target="https://attendee.gotowebinar.com/register/7707028252949952001"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attendee.gotowebinar.com/register/1901598061870324738" TargetMode="External"/><Relationship Id="rId5" Type="http://schemas.openxmlformats.org/officeDocument/2006/relationships/hyperlink" Target="https://attendee.gotowebinar.com/register/250298722522460685" TargetMode="External"/><Relationship Id="rId4" Type="http://schemas.openxmlformats.org/officeDocument/2006/relationships/hyperlink" Target="https://attendee.gotowebinar.com/register/1753261848655426818"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mailto:onesource@uga.edu" TargetMode="External"/><Relationship Id="rId2" Type="http://schemas.openxmlformats.org/officeDocument/2006/relationships/hyperlink" Target="http://onesource.uga.edu/" TargetMode="Externa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hyperlink" Target="mailto:oneusgsupport@uga.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pa.uga.edu/forms-polici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POClose@uga.ed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busfin.uga.edu/procurement/pdf/PO_Closing_Year_End_Procedures.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as.elluminate.com/m.jnlp?password=M.DAD2B6F99CFC575CDD7385BFC1BD8A&amp;sid=201304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dwreports.uga.edu/" TargetMode="External"/><Relationship Id="rId4" Type="http://schemas.openxmlformats.org/officeDocument/2006/relationships/hyperlink" Target="http://datawarehouse.uga.edu/"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datawarehouse.uga.edu/repor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6818" y="534596"/>
            <a:ext cx="3966519" cy="1142159"/>
          </a:xfrm>
          <a:prstGeom prst="rect">
            <a:avLst/>
          </a:prstGeom>
        </p:spPr>
      </p:pic>
      <p:sp>
        <p:nvSpPr>
          <p:cNvPr id="2" name="Subtitle 1"/>
          <p:cNvSpPr>
            <a:spLocks noGrp="1"/>
          </p:cNvSpPr>
          <p:nvPr>
            <p:ph type="subTitle" idx="1"/>
          </p:nvPr>
        </p:nvSpPr>
        <p:spPr>
          <a:xfrm>
            <a:off x="2661662" y="1676755"/>
            <a:ext cx="6746753" cy="1067146"/>
          </a:xfrm>
        </p:spPr>
        <p:txBody>
          <a:bodyPr vert="horz" lIns="91440" tIns="45720" rIns="91440" bIns="45720" rtlCol="0" anchor="t">
            <a:normAutofit fontScale="85000" lnSpcReduction="10000"/>
          </a:bodyPr>
          <a:lstStyle/>
          <a:p>
            <a:r>
              <a:rPr lang="en-US" sz="5900" b="1" dirty="0">
                <a:latin typeface="Georgia"/>
              </a:rPr>
              <a:t>Weekly Status Call</a:t>
            </a:r>
            <a:endParaRPr lang="en-US" sz="5900" b="1" dirty="0">
              <a:latin typeface="Georgia"/>
              <a:cs typeface="Times New Roman" panose="02020603050405020304" pitchFamily="18" charset="0"/>
            </a:endParaRPr>
          </a:p>
          <a:p>
            <a:endParaRPr lang="en-US" dirty="0"/>
          </a:p>
        </p:txBody>
      </p:sp>
      <p:sp>
        <p:nvSpPr>
          <p:cNvPr id="3" name="TextBox 2"/>
          <p:cNvSpPr txBox="1"/>
          <p:nvPr/>
        </p:nvSpPr>
        <p:spPr>
          <a:xfrm>
            <a:off x="810490" y="2648105"/>
            <a:ext cx="10449099"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Georgia" panose="02040502050405020303" pitchFamily="18" charset="0"/>
                <a:ea typeface="+mn-ea"/>
                <a:cs typeface="+mn-cs"/>
              </a:rPr>
              <a:t>May 16, 2019</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a:ln>
                <a:noFill/>
              </a:ln>
              <a:solidFill>
                <a:prstClr val="black"/>
              </a:solidFill>
              <a:effectLst/>
              <a:uLnTx/>
              <a:uFillTx/>
              <a:latin typeface="Georgia" panose="02040502050405020303" pitchFamily="18" charset="0"/>
              <a:ea typeface="+mn-ea"/>
              <a:cs typeface="+mn-cs"/>
            </a:endParaRPr>
          </a:p>
        </p:txBody>
      </p:sp>
    </p:spTree>
    <p:extLst>
      <p:ext uri="{BB962C8B-B14F-4D97-AF65-F5344CB8AC3E}">
        <p14:creationId xmlns:p14="http://schemas.microsoft.com/office/powerpoint/2010/main" val="867916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947813"/>
            <a:ext cx="9247763" cy="990600"/>
          </a:xfrm>
        </p:spPr>
        <p:txBody>
          <a:bodyPr>
            <a:normAutofit fontScale="90000"/>
          </a:bodyPr>
          <a:lstStyle/>
          <a:p>
            <a:pPr algn="ctr"/>
            <a:br>
              <a:rPr lang="en-US" b="1">
                <a:latin typeface="Georgia" charset="0"/>
                <a:ea typeface="Georgia" charset="0"/>
                <a:cs typeface="Georgia" charset="0"/>
              </a:rPr>
            </a:br>
            <a:r>
              <a:rPr lang="en-US" b="1">
                <a:solidFill>
                  <a:srgbClr val="BA0C2F"/>
                </a:solidFill>
                <a:latin typeface="Georgia"/>
                <a:ea typeface="Georgia" charset="0"/>
                <a:cs typeface="Georgia" charset="0"/>
              </a:rPr>
              <a:t>New Version of Budget Status Report  </a:t>
            </a:r>
            <a:br>
              <a:rPr lang="en-US" b="1">
                <a:solidFill>
                  <a:srgbClr val="BA0C2F"/>
                </a:solidFill>
                <a:latin typeface="Georgia"/>
                <a:ea typeface="Georgia" charset="0"/>
                <a:cs typeface="Georgia" charset="0"/>
              </a:rPr>
            </a:br>
            <a:r>
              <a:rPr lang="en-US" b="1">
                <a:solidFill>
                  <a:schemeClr val="tx1"/>
                </a:solidFill>
                <a:latin typeface="Georgia"/>
                <a:ea typeface="Georgia" charset="0"/>
                <a:cs typeface="Georgia" charset="0"/>
              </a:rPr>
              <a:t>Now Available</a:t>
            </a:r>
            <a:br>
              <a:rPr lang="en-US" b="1">
                <a:latin typeface="Georgia" charset="0"/>
                <a:ea typeface="Georgia" charset="0"/>
                <a:cs typeface="Georgia" charset="0"/>
              </a:rPr>
            </a:br>
            <a:br>
              <a:rPr lang="en-US" b="1">
                <a:latin typeface="Georgia"/>
              </a:rPr>
            </a:br>
            <a:br>
              <a:rPr lang="en-US" b="1">
                <a:latin typeface="Georgia"/>
              </a:rPr>
            </a:br>
            <a:endParaRPr lang="en-US" b="1">
              <a:solidFill>
                <a:srgbClr val="BA0C2F"/>
              </a:solidFill>
              <a:latin typeface="Georgia"/>
            </a:endParaRPr>
          </a:p>
        </p:txBody>
      </p:sp>
      <p:sp>
        <p:nvSpPr>
          <p:cNvPr id="9" name="Content Placeholder 8"/>
          <p:cNvSpPr>
            <a:spLocks noGrp="1"/>
          </p:cNvSpPr>
          <p:nvPr>
            <p:ph idx="1"/>
          </p:nvPr>
        </p:nvSpPr>
        <p:spPr>
          <a:xfrm>
            <a:off x="2049729" y="1702481"/>
            <a:ext cx="9247764" cy="4346275"/>
          </a:xfrm>
        </p:spPr>
        <p:txBody>
          <a:bodyPr vert="horz" lIns="91440" tIns="45720" rIns="91440" bIns="45720" rtlCol="0" anchor="t">
            <a:normAutofit/>
          </a:bodyPr>
          <a:lstStyle/>
          <a:p>
            <a:r>
              <a:rPr lang="en-US" sz="2600">
                <a:latin typeface="Georgia"/>
                <a:cs typeface="Calibri"/>
              </a:rPr>
              <a:t>Used to manage budget, not transaction line detail </a:t>
            </a:r>
          </a:p>
          <a:p>
            <a:r>
              <a:rPr lang="en-US" sz="2600">
                <a:latin typeface="Georgia"/>
                <a:cs typeface="Calibri"/>
              </a:rPr>
              <a:t>Modeled after the PSR tableau version</a:t>
            </a:r>
            <a:endParaRPr lang="en-US" sz="2600">
              <a:latin typeface="Georgia"/>
            </a:endParaRPr>
          </a:p>
          <a:p>
            <a:r>
              <a:rPr lang="en-US" sz="2600">
                <a:latin typeface="Georgia"/>
                <a:cs typeface="Calibri"/>
              </a:rPr>
              <a:t>3 views: dept by fund, fund by dept, class by dept</a:t>
            </a:r>
            <a:endParaRPr lang="en-US" sz="2600">
              <a:latin typeface="Georgia"/>
            </a:endParaRPr>
          </a:p>
          <a:p>
            <a:r>
              <a:rPr lang="en-US" sz="2600">
                <a:latin typeface="Georgia"/>
                <a:cs typeface="Calibri"/>
              </a:rPr>
              <a:t>Can subscribe people to views</a:t>
            </a:r>
          </a:p>
        </p:txBody>
      </p:sp>
    </p:spTree>
    <p:extLst>
      <p:ext uri="{BB962C8B-B14F-4D97-AF65-F5344CB8AC3E}">
        <p14:creationId xmlns:p14="http://schemas.microsoft.com/office/powerpoint/2010/main" val="2829759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6818" y="534596"/>
            <a:ext cx="3966519" cy="1142159"/>
          </a:xfrm>
          <a:prstGeom prst="rect">
            <a:avLst/>
          </a:prstGeom>
        </p:spPr>
      </p:pic>
      <p:sp>
        <p:nvSpPr>
          <p:cNvPr id="2" name="Subtitle 1"/>
          <p:cNvSpPr>
            <a:spLocks noGrp="1"/>
          </p:cNvSpPr>
          <p:nvPr>
            <p:ph type="subTitle" idx="1"/>
          </p:nvPr>
        </p:nvSpPr>
        <p:spPr>
          <a:xfrm>
            <a:off x="3846818" y="1676755"/>
            <a:ext cx="6271592" cy="1067146"/>
          </a:xfrm>
        </p:spPr>
        <p:txBody>
          <a:bodyPr vert="horz" lIns="91440" tIns="45720" rIns="91440" bIns="45720" rtlCol="0" anchor="t">
            <a:normAutofit fontScale="85000" lnSpcReduction="20000"/>
          </a:bodyPr>
          <a:lstStyle/>
          <a:p>
            <a:pPr algn="l"/>
            <a:r>
              <a:rPr lang="en-US" sz="5900" b="1">
                <a:latin typeface="Georgia"/>
              </a:rPr>
              <a:t>May 16, 2019</a:t>
            </a:r>
            <a:endParaRPr lang="en-US" sz="5900" b="1">
              <a:latin typeface="Georgia"/>
              <a:cs typeface="Times New Roman" panose="02020603050405020304" pitchFamily="18" charset="0"/>
            </a:endParaRPr>
          </a:p>
          <a:p>
            <a:r>
              <a:rPr lang="en-US">
                <a:latin typeface="Calibri" pitchFamily="34" charset="0"/>
              </a:rPr>
              <a:t> </a:t>
            </a:r>
            <a:endParaRPr lang="en-US"/>
          </a:p>
        </p:txBody>
      </p:sp>
      <p:sp>
        <p:nvSpPr>
          <p:cNvPr id="3" name="TextBox 2"/>
          <p:cNvSpPr txBox="1"/>
          <p:nvPr/>
        </p:nvSpPr>
        <p:spPr>
          <a:xfrm>
            <a:off x="1692435" y="2878860"/>
            <a:ext cx="8293608"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a:ln>
                  <a:noFill/>
                </a:ln>
                <a:solidFill>
                  <a:prstClr val="black"/>
                </a:solidFill>
                <a:effectLst/>
                <a:uLnTx/>
                <a:uFillTx/>
                <a:latin typeface="Georgia" panose="02040502050405020303" pitchFamily="18" charset="0"/>
                <a:ea typeface="+mn-ea"/>
                <a:cs typeface="+mn-cs"/>
              </a:rPr>
              <a:t>OneUSG Connect Module Awareness</a:t>
            </a:r>
          </a:p>
        </p:txBody>
      </p:sp>
    </p:spTree>
    <p:extLst>
      <p:ext uri="{BB962C8B-B14F-4D97-AF65-F5344CB8AC3E}">
        <p14:creationId xmlns:p14="http://schemas.microsoft.com/office/powerpoint/2010/main" val="4180100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7096"/>
            <a:ext cx="9585366" cy="990600"/>
          </a:xfrm>
        </p:spPr>
        <p:txBody>
          <a:bodyPr>
            <a:normAutofit fontScale="90000"/>
          </a:bodyPr>
          <a:lstStyle/>
          <a:p>
            <a:pPr algn="ctr"/>
            <a:br>
              <a:rPr lang="en-US" b="1">
                <a:solidFill>
                  <a:srgbClr val="BA0C2F"/>
                </a:solidFill>
                <a:latin typeface="Georgia" charset="0"/>
                <a:ea typeface="Georgia" charset="0"/>
                <a:cs typeface="Georgia" charset="0"/>
              </a:rPr>
            </a:br>
            <a:r>
              <a:rPr lang="en-US" b="1">
                <a:solidFill>
                  <a:srgbClr val="BA0C2F"/>
                </a:solidFill>
                <a:latin typeface="Georgia" charset="0"/>
                <a:ea typeface="Georgia" charset="0"/>
                <a:cs typeface="Georgia" charset="0"/>
              </a:rPr>
              <a:t>Short Work Breaks</a:t>
            </a:r>
            <a:br>
              <a:rPr lang="en-US" b="1">
                <a:solidFill>
                  <a:srgbClr val="BA0C2F"/>
                </a:solidFill>
                <a:latin typeface="Georgia" charset="0"/>
                <a:ea typeface="Georgia" charset="0"/>
                <a:cs typeface="Georgia" charset="0"/>
              </a:rPr>
            </a:br>
            <a:r>
              <a:rPr lang="en-US" b="1">
                <a:solidFill>
                  <a:schemeClr val="tx1"/>
                </a:solidFill>
                <a:latin typeface="Georgia" charset="0"/>
                <a:ea typeface="Georgia" charset="0"/>
                <a:cs typeface="Georgia" charset="0"/>
              </a:rPr>
              <a:t>What You’ll See for Summer Academics</a:t>
            </a:r>
            <a:br>
              <a:rPr lang="en-US" b="1">
                <a:solidFill>
                  <a:srgbClr val="BA0C2F"/>
                </a:solidFill>
                <a:latin typeface="Georgia" charset="0"/>
                <a:ea typeface="Georgia" charset="0"/>
                <a:cs typeface="Georgia" charset="0"/>
              </a:rPr>
            </a:br>
            <a:endParaRPr lang="en-US">
              <a:solidFill>
                <a:schemeClr val="tx1"/>
              </a:solidFill>
            </a:endParaRPr>
          </a:p>
        </p:txBody>
      </p:sp>
      <p:sp>
        <p:nvSpPr>
          <p:cNvPr id="9" name="Content Placeholder 8"/>
          <p:cNvSpPr>
            <a:spLocks noGrp="1"/>
          </p:cNvSpPr>
          <p:nvPr>
            <p:ph idx="1"/>
          </p:nvPr>
        </p:nvSpPr>
        <p:spPr>
          <a:xfrm>
            <a:off x="1789176" y="1453896"/>
            <a:ext cx="8229600" cy="4076700"/>
          </a:xfrm>
        </p:spPr>
        <p:txBody>
          <a:bodyPr/>
          <a:lstStyle/>
          <a:p>
            <a:r>
              <a:rPr lang="en-US">
                <a:latin typeface="Georgia" panose="02040502050405020303" pitchFamily="18" charset="0"/>
              </a:rPr>
              <a:t>Add Content</a:t>
            </a:r>
          </a:p>
          <a:p>
            <a:pPr marL="0" indent="0">
              <a:buNone/>
            </a:pPr>
            <a:endParaRPr lang="en-US" sz="1000"/>
          </a:p>
        </p:txBody>
      </p:sp>
      <p:graphicFrame>
        <p:nvGraphicFramePr>
          <p:cNvPr id="3" name="Table 2"/>
          <p:cNvGraphicFramePr>
            <a:graphicFrameLocks noGrp="1"/>
          </p:cNvGraphicFramePr>
          <p:nvPr/>
        </p:nvGraphicFramePr>
        <p:xfrm>
          <a:off x="279032" y="1447127"/>
          <a:ext cx="11596292" cy="4381635"/>
        </p:xfrm>
        <a:graphic>
          <a:graphicData uri="http://schemas.openxmlformats.org/drawingml/2006/table">
            <a:tbl>
              <a:tblPr firstRow="1" bandRow="1">
                <a:tableStyleId>{5C22544A-7EE6-4342-B048-85BDC9FD1C3A}</a:tableStyleId>
              </a:tblPr>
              <a:tblGrid>
                <a:gridCol w="2899073">
                  <a:extLst>
                    <a:ext uri="{9D8B030D-6E8A-4147-A177-3AD203B41FA5}">
                      <a16:colId xmlns:a16="http://schemas.microsoft.com/office/drawing/2014/main" val="2027609585"/>
                    </a:ext>
                  </a:extLst>
                </a:gridCol>
                <a:gridCol w="2118290">
                  <a:extLst>
                    <a:ext uri="{9D8B030D-6E8A-4147-A177-3AD203B41FA5}">
                      <a16:colId xmlns:a16="http://schemas.microsoft.com/office/drawing/2014/main" val="703379630"/>
                    </a:ext>
                  </a:extLst>
                </a:gridCol>
                <a:gridCol w="2850078">
                  <a:extLst>
                    <a:ext uri="{9D8B030D-6E8A-4147-A177-3AD203B41FA5}">
                      <a16:colId xmlns:a16="http://schemas.microsoft.com/office/drawing/2014/main" val="1611043366"/>
                    </a:ext>
                  </a:extLst>
                </a:gridCol>
                <a:gridCol w="3728851">
                  <a:extLst>
                    <a:ext uri="{9D8B030D-6E8A-4147-A177-3AD203B41FA5}">
                      <a16:colId xmlns:a16="http://schemas.microsoft.com/office/drawing/2014/main" val="3097506380"/>
                    </a:ext>
                  </a:extLst>
                </a:gridCol>
              </a:tblGrid>
              <a:tr h="405424">
                <a:tc>
                  <a:txBody>
                    <a:bodyPr/>
                    <a:lstStyle/>
                    <a:p>
                      <a:r>
                        <a:rPr lang="en-US">
                          <a:latin typeface="Georgia" panose="02040502050405020303" pitchFamily="18" charset="0"/>
                        </a:rPr>
                        <a:t>Effective Date</a:t>
                      </a:r>
                    </a:p>
                  </a:txBody>
                  <a:tcPr/>
                </a:tc>
                <a:tc>
                  <a:txBody>
                    <a:bodyPr/>
                    <a:lstStyle/>
                    <a:p>
                      <a:r>
                        <a:rPr lang="en-US">
                          <a:latin typeface="Georgia" panose="02040502050405020303" pitchFamily="18" charset="0"/>
                        </a:rPr>
                        <a:t>Short</a:t>
                      </a:r>
                      <a:r>
                        <a:rPr lang="en-US" baseline="0">
                          <a:latin typeface="Georgia" panose="02040502050405020303" pitchFamily="18" charset="0"/>
                        </a:rPr>
                        <a:t> Work Break</a:t>
                      </a:r>
                      <a:endParaRPr lang="en-US">
                        <a:latin typeface="Georgia" panose="02040502050405020303" pitchFamily="18" charset="0"/>
                      </a:endParaRPr>
                    </a:p>
                  </a:txBody>
                  <a:tcPr/>
                </a:tc>
                <a:tc>
                  <a:txBody>
                    <a:bodyPr/>
                    <a:lstStyle/>
                    <a:p>
                      <a:r>
                        <a:rPr lang="en-US">
                          <a:latin typeface="Georgia" panose="02040502050405020303" pitchFamily="18" charset="0"/>
                        </a:rPr>
                        <a:t>Return from Work Break</a:t>
                      </a:r>
                    </a:p>
                  </a:txBody>
                  <a:tcPr/>
                </a:tc>
                <a:tc>
                  <a:txBody>
                    <a:bodyPr/>
                    <a:lstStyle/>
                    <a:p>
                      <a:r>
                        <a:rPr lang="en-US">
                          <a:latin typeface="Georgia" panose="02040502050405020303" pitchFamily="18" charset="0"/>
                        </a:rPr>
                        <a:t>Notes</a:t>
                      </a:r>
                    </a:p>
                  </a:txBody>
                  <a:tcPr/>
                </a:tc>
                <a:extLst>
                  <a:ext uri="{0D108BD9-81ED-4DB2-BD59-A6C34878D82A}">
                    <a16:rowId xmlns:a16="http://schemas.microsoft.com/office/drawing/2014/main" val="1853096834"/>
                  </a:ext>
                </a:extLst>
              </a:tr>
              <a:tr h="688768">
                <a:tc>
                  <a:txBody>
                    <a:bodyPr/>
                    <a:lstStyle/>
                    <a:p>
                      <a:r>
                        <a:rPr lang="en-US">
                          <a:latin typeface="Georgia" panose="02040502050405020303" pitchFamily="18" charset="0"/>
                        </a:rPr>
                        <a:t>6/1/19</a:t>
                      </a:r>
                    </a:p>
                  </a:txBody>
                  <a:tcPr/>
                </a:tc>
                <a:tc>
                  <a:txBody>
                    <a:bodyPr/>
                    <a:lstStyle/>
                    <a:p>
                      <a:r>
                        <a:rPr lang="en-US">
                          <a:latin typeface="Georgia" panose="02040502050405020303" pitchFamily="18" charset="0"/>
                        </a:rPr>
                        <a:t>SWB</a:t>
                      </a:r>
                    </a:p>
                  </a:txBody>
                  <a:tcPr/>
                </a:tc>
                <a:tc>
                  <a:txBody>
                    <a:bodyPr/>
                    <a:lstStyle/>
                    <a:p>
                      <a:endParaRPr lang="en-US">
                        <a:latin typeface="Georgia" panose="02040502050405020303" pitchFamily="18" charset="0"/>
                      </a:endParaRPr>
                    </a:p>
                  </a:txBody>
                  <a:tcPr/>
                </a:tc>
                <a:tc>
                  <a:txBody>
                    <a:bodyPr/>
                    <a:lstStyle/>
                    <a:p>
                      <a:r>
                        <a:rPr lang="en-US">
                          <a:latin typeface="Georgia" panose="02040502050405020303" pitchFamily="18" charset="0"/>
                        </a:rPr>
                        <a:t>Puts</a:t>
                      </a:r>
                      <a:r>
                        <a:rPr lang="en-US" baseline="0">
                          <a:latin typeface="Georgia" panose="02040502050405020303" pitchFamily="18" charset="0"/>
                        </a:rPr>
                        <a:t> them on SWB (Short Work Break) for their normal position. Prevents encumbrance for June.</a:t>
                      </a:r>
                      <a:endParaRPr lang="en-US">
                        <a:latin typeface="Georgia" panose="02040502050405020303" pitchFamily="18" charset="0"/>
                      </a:endParaRPr>
                    </a:p>
                  </a:txBody>
                  <a:tcPr/>
                </a:tc>
                <a:extLst>
                  <a:ext uri="{0D108BD9-81ED-4DB2-BD59-A6C34878D82A}">
                    <a16:rowId xmlns:a16="http://schemas.microsoft.com/office/drawing/2014/main" val="3006822179"/>
                  </a:ext>
                </a:extLst>
              </a:tr>
              <a:tr h="717832">
                <a:tc>
                  <a:txBody>
                    <a:bodyPr/>
                    <a:lstStyle/>
                    <a:p>
                      <a:r>
                        <a:rPr lang="en-US">
                          <a:latin typeface="Georgia" panose="02040502050405020303" pitchFamily="18" charset="0"/>
                        </a:rPr>
                        <a:t>6/1/19</a:t>
                      </a:r>
                    </a:p>
                  </a:txBody>
                  <a:tcPr/>
                </a:tc>
                <a:tc>
                  <a:txBody>
                    <a:bodyPr/>
                    <a:lstStyle/>
                    <a:p>
                      <a:endParaRPr lang="en-US">
                        <a:latin typeface="Georgia" panose="02040502050405020303" pitchFamily="18" charset="0"/>
                      </a:endParaRPr>
                    </a:p>
                  </a:txBody>
                  <a:tcPr/>
                </a:tc>
                <a:tc>
                  <a:txBody>
                    <a:bodyPr/>
                    <a:lstStyle/>
                    <a:p>
                      <a:r>
                        <a:rPr lang="en-US">
                          <a:latin typeface="Georgia" panose="02040502050405020303" pitchFamily="18" charset="0"/>
                        </a:rPr>
                        <a:t>RWB - $0</a:t>
                      </a:r>
                      <a:r>
                        <a:rPr lang="en-US" baseline="0">
                          <a:latin typeface="Georgia" panose="02040502050405020303" pitchFamily="18" charset="0"/>
                        </a:rPr>
                        <a:t> comp</a:t>
                      </a:r>
                      <a:endParaRPr lang="en-US">
                        <a:latin typeface="Georgia" panose="02040502050405020303" pitchFamily="18" charset="0"/>
                      </a:endParaRPr>
                    </a:p>
                  </a:txBody>
                  <a:tcPr/>
                </a:tc>
                <a:tc>
                  <a:txBody>
                    <a:bodyPr/>
                    <a:lstStyle/>
                    <a:p>
                      <a:r>
                        <a:rPr lang="en-US">
                          <a:latin typeface="Georgia" panose="02040502050405020303" pitchFamily="18" charset="0"/>
                        </a:rPr>
                        <a:t>Activates payroll, normal</a:t>
                      </a:r>
                      <a:r>
                        <a:rPr lang="en-US" baseline="0">
                          <a:latin typeface="Georgia" panose="02040502050405020303" pitchFamily="18" charset="0"/>
                        </a:rPr>
                        <a:t> salary is not paid</a:t>
                      </a:r>
                      <a:endParaRPr lang="en-US">
                        <a:latin typeface="Georgia" panose="02040502050405020303" pitchFamily="18" charset="0"/>
                      </a:endParaRPr>
                    </a:p>
                  </a:txBody>
                  <a:tcPr/>
                </a:tc>
                <a:extLst>
                  <a:ext uri="{0D108BD9-81ED-4DB2-BD59-A6C34878D82A}">
                    <a16:rowId xmlns:a16="http://schemas.microsoft.com/office/drawing/2014/main" val="3219284630"/>
                  </a:ext>
                </a:extLst>
              </a:tr>
              <a:tr h="695331">
                <a:tc>
                  <a:txBody>
                    <a:bodyPr/>
                    <a:lstStyle/>
                    <a:p>
                      <a:r>
                        <a:rPr lang="en-US">
                          <a:latin typeface="Georgia" panose="02040502050405020303" pitchFamily="18" charset="0"/>
                        </a:rPr>
                        <a:t>Summer Academic</a:t>
                      </a:r>
                      <a:r>
                        <a:rPr lang="en-US" baseline="0">
                          <a:latin typeface="Georgia" panose="02040502050405020303" pitchFamily="18" charset="0"/>
                        </a:rPr>
                        <a:t> Payroll processed</a:t>
                      </a:r>
                      <a:endParaRPr lang="en-US">
                        <a:latin typeface="Georgia" panose="02040502050405020303" pitchFamily="18" charset="0"/>
                      </a:endParaRPr>
                    </a:p>
                  </a:txBody>
                  <a:tcPr/>
                </a:tc>
                <a:tc>
                  <a:txBody>
                    <a:bodyPr/>
                    <a:lstStyle/>
                    <a:p>
                      <a:endParaRPr lang="en-US">
                        <a:latin typeface="Georgia" panose="02040502050405020303" pitchFamily="18" charset="0"/>
                      </a:endParaRPr>
                    </a:p>
                  </a:txBody>
                  <a:tcPr/>
                </a:tc>
                <a:tc>
                  <a:txBody>
                    <a:bodyPr/>
                    <a:lstStyle/>
                    <a:p>
                      <a:endParaRPr lang="en-US">
                        <a:latin typeface="Georgia" panose="02040502050405020303" pitchFamily="18" charset="0"/>
                      </a:endParaRPr>
                    </a:p>
                  </a:txBody>
                  <a:tcPr/>
                </a:tc>
                <a:tc>
                  <a:txBody>
                    <a:bodyPr/>
                    <a:lstStyle/>
                    <a:p>
                      <a:r>
                        <a:rPr lang="en-US">
                          <a:latin typeface="Georgia" panose="02040502050405020303" pitchFamily="18" charset="0"/>
                        </a:rPr>
                        <a:t>May,</a:t>
                      </a:r>
                      <a:r>
                        <a:rPr lang="en-US" baseline="0">
                          <a:latin typeface="Georgia" panose="02040502050405020303" pitchFamily="18" charset="0"/>
                        </a:rPr>
                        <a:t> June, July Additional Pay processed by Payroll</a:t>
                      </a:r>
                      <a:endParaRPr lang="en-US">
                        <a:latin typeface="Georgia" panose="02040502050405020303" pitchFamily="18" charset="0"/>
                      </a:endParaRPr>
                    </a:p>
                  </a:txBody>
                  <a:tcPr/>
                </a:tc>
                <a:extLst>
                  <a:ext uri="{0D108BD9-81ED-4DB2-BD59-A6C34878D82A}">
                    <a16:rowId xmlns:a16="http://schemas.microsoft.com/office/drawing/2014/main" val="860938215"/>
                  </a:ext>
                </a:extLst>
              </a:tr>
              <a:tr h="386956">
                <a:tc>
                  <a:txBody>
                    <a:bodyPr/>
                    <a:lstStyle/>
                    <a:p>
                      <a:r>
                        <a:rPr lang="en-US">
                          <a:latin typeface="Georgia" panose="02040502050405020303" pitchFamily="18" charset="0"/>
                        </a:rPr>
                        <a:t>8/1/19</a:t>
                      </a:r>
                    </a:p>
                  </a:txBody>
                  <a:tcPr/>
                </a:tc>
                <a:tc>
                  <a:txBody>
                    <a:bodyPr/>
                    <a:lstStyle/>
                    <a:p>
                      <a:r>
                        <a:rPr lang="en-US">
                          <a:latin typeface="Georgia" panose="02040502050405020303" pitchFamily="18" charset="0"/>
                        </a:rPr>
                        <a:t>SWB</a:t>
                      </a:r>
                    </a:p>
                  </a:txBody>
                  <a:tcPr/>
                </a:tc>
                <a:tc>
                  <a:txBody>
                    <a:bodyPr/>
                    <a:lstStyle/>
                    <a:p>
                      <a:endParaRPr lang="en-US">
                        <a:latin typeface="Georgia" panose="02040502050405020303" pitchFamily="18" charset="0"/>
                      </a:endParaRPr>
                    </a:p>
                  </a:txBody>
                  <a:tcPr/>
                </a:tc>
                <a:tc>
                  <a:txBody>
                    <a:bodyPr/>
                    <a:lstStyle/>
                    <a:p>
                      <a:r>
                        <a:rPr lang="en-US">
                          <a:latin typeface="Georgia" panose="02040502050405020303" pitchFamily="18" charset="0"/>
                        </a:rPr>
                        <a:t>Puts the “summer” status</a:t>
                      </a:r>
                      <a:r>
                        <a:rPr lang="en-US" baseline="0">
                          <a:latin typeface="Georgia" panose="02040502050405020303" pitchFamily="18" charset="0"/>
                        </a:rPr>
                        <a:t> on SWB</a:t>
                      </a:r>
                      <a:endParaRPr lang="en-US">
                        <a:latin typeface="Georgia" panose="02040502050405020303" pitchFamily="18" charset="0"/>
                      </a:endParaRPr>
                    </a:p>
                  </a:txBody>
                  <a:tcPr/>
                </a:tc>
                <a:extLst>
                  <a:ext uri="{0D108BD9-81ED-4DB2-BD59-A6C34878D82A}">
                    <a16:rowId xmlns:a16="http://schemas.microsoft.com/office/drawing/2014/main" val="635704261"/>
                  </a:ext>
                </a:extLst>
              </a:tr>
              <a:tr h="386956">
                <a:tc>
                  <a:txBody>
                    <a:bodyPr/>
                    <a:lstStyle/>
                    <a:p>
                      <a:r>
                        <a:rPr lang="en-US">
                          <a:latin typeface="Georgia" panose="02040502050405020303" pitchFamily="18" charset="0"/>
                        </a:rPr>
                        <a:t>8/1/19</a:t>
                      </a:r>
                    </a:p>
                  </a:txBody>
                  <a:tcPr/>
                </a:tc>
                <a:tc>
                  <a:txBody>
                    <a:bodyPr/>
                    <a:lstStyle/>
                    <a:p>
                      <a:endParaRPr lang="en-US">
                        <a:latin typeface="Georgia" panose="02040502050405020303" pitchFamily="18" charset="0"/>
                      </a:endParaRPr>
                    </a:p>
                  </a:txBody>
                  <a:tcPr/>
                </a:tc>
                <a:tc>
                  <a:txBody>
                    <a:bodyPr/>
                    <a:lstStyle/>
                    <a:p>
                      <a:r>
                        <a:rPr lang="en-US">
                          <a:latin typeface="Georgia" panose="02040502050405020303" pitchFamily="18" charset="0"/>
                        </a:rPr>
                        <a:t>RWB – New salary with merit or old salary</a:t>
                      </a:r>
                    </a:p>
                  </a:txBody>
                  <a:tcPr/>
                </a:tc>
                <a:tc>
                  <a:txBody>
                    <a:bodyPr/>
                    <a:lstStyle/>
                    <a:p>
                      <a:r>
                        <a:rPr lang="en-US">
                          <a:latin typeface="Georgia" panose="02040502050405020303" pitchFamily="18" charset="0"/>
                        </a:rPr>
                        <a:t>Adds</a:t>
                      </a:r>
                      <a:r>
                        <a:rPr lang="en-US" baseline="0">
                          <a:latin typeface="Georgia" panose="02040502050405020303" pitchFamily="18" charset="0"/>
                        </a:rPr>
                        <a:t> their new salary or returns their regular salary</a:t>
                      </a:r>
                      <a:endParaRPr lang="en-US">
                        <a:latin typeface="Georgia" panose="02040502050405020303" pitchFamily="18" charset="0"/>
                      </a:endParaRPr>
                    </a:p>
                  </a:txBody>
                  <a:tcPr/>
                </a:tc>
                <a:extLst>
                  <a:ext uri="{0D108BD9-81ED-4DB2-BD59-A6C34878D82A}">
                    <a16:rowId xmlns:a16="http://schemas.microsoft.com/office/drawing/2014/main" val="3462319587"/>
                  </a:ext>
                </a:extLst>
              </a:tr>
              <a:tr h="386956">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876070584"/>
                  </a:ext>
                </a:extLst>
              </a:tr>
            </a:tbl>
          </a:graphicData>
        </a:graphic>
      </p:graphicFrame>
    </p:spTree>
    <p:extLst>
      <p:ext uri="{BB962C8B-B14F-4D97-AF65-F5344CB8AC3E}">
        <p14:creationId xmlns:p14="http://schemas.microsoft.com/office/powerpoint/2010/main" val="3222400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BB239-866A-45DF-B3C8-A8BCC377FCB6}"/>
              </a:ext>
            </a:extLst>
          </p:cNvPr>
          <p:cNvSpPr>
            <a:spLocks noGrp="1"/>
          </p:cNvSpPr>
          <p:nvPr>
            <p:ph type="title"/>
          </p:nvPr>
        </p:nvSpPr>
        <p:spPr>
          <a:xfrm>
            <a:off x="672353" y="264459"/>
            <a:ext cx="10972800" cy="990600"/>
          </a:xfrm>
        </p:spPr>
        <p:txBody>
          <a:bodyPr>
            <a:normAutofit fontScale="90000"/>
          </a:bodyPr>
          <a:lstStyle/>
          <a:p>
            <a:pPr algn="ctr"/>
            <a:r>
              <a:rPr lang="en-US" b="1">
                <a:solidFill>
                  <a:srgbClr val="BA0C2F"/>
                </a:solidFill>
                <a:latin typeface="Georgia"/>
                <a:cs typeface="Calibri"/>
              </a:rPr>
              <a:t>Workforce Administration</a:t>
            </a:r>
            <a:br>
              <a:rPr lang="en-US" b="1">
                <a:cs typeface="Calibri"/>
              </a:rPr>
            </a:br>
            <a:r>
              <a:rPr lang="en-US" b="1">
                <a:latin typeface="Calibri"/>
                <a:cs typeface="Calibri"/>
              </a:rPr>
              <a:t>  </a:t>
            </a:r>
            <a:r>
              <a:rPr lang="en-US" b="1">
                <a:latin typeface="Georgia"/>
                <a:cs typeface="Calibri"/>
              </a:rPr>
              <a:t>Termination Reminders</a:t>
            </a:r>
            <a:endParaRPr lang="en-US">
              <a:latin typeface="Georgia"/>
            </a:endParaRPr>
          </a:p>
        </p:txBody>
      </p:sp>
      <p:sp>
        <p:nvSpPr>
          <p:cNvPr id="3" name="Content Placeholder 2">
            <a:extLst>
              <a:ext uri="{FF2B5EF4-FFF2-40B4-BE49-F238E27FC236}">
                <a16:creationId xmlns:a16="http://schemas.microsoft.com/office/drawing/2014/main" id="{9373DC26-F948-403C-A3C2-A1F29D1D7005}"/>
              </a:ext>
            </a:extLst>
          </p:cNvPr>
          <p:cNvSpPr>
            <a:spLocks noGrp="1"/>
          </p:cNvSpPr>
          <p:nvPr>
            <p:ph idx="1"/>
          </p:nvPr>
        </p:nvSpPr>
        <p:spPr>
          <a:xfrm>
            <a:off x="672353" y="1411941"/>
            <a:ext cx="10972800" cy="4648200"/>
          </a:xfrm>
        </p:spPr>
        <p:txBody>
          <a:bodyPr vert="horz" lIns="91440" tIns="45720" rIns="91440" bIns="45720" rtlCol="0" anchor="t">
            <a:normAutofit/>
          </a:bodyPr>
          <a:lstStyle/>
          <a:p>
            <a:r>
              <a:rPr lang="en-US" sz="2600">
                <a:latin typeface="Georgia"/>
                <a:cs typeface="Calibri"/>
              </a:rPr>
              <a:t>When processing termination of employee requests, please include in the comments section:</a:t>
            </a:r>
            <a:endParaRPr lang="en-US" sz="2600">
              <a:latin typeface="Georgia"/>
            </a:endParaRPr>
          </a:p>
          <a:p>
            <a:pPr marL="0" indent="0">
              <a:buNone/>
            </a:pPr>
            <a:r>
              <a:rPr lang="en-US">
                <a:latin typeface="Georgia"/>
                <a:cs typeface="Calibri"/>
              </a:rPr>
              <a:t>                   •Department/Position Information</a:t>
            </a:r>
            <a:endParaRPr lang="en-US">
              <a:latin typeface="Georgia"/>
            </a:endParaRPr>
          </a:p>
          <a:p>
            <a:pPr marL="0" indent="0">
              <a:buNone/>
            </a:pPr>
            <a:r>
              <a:rPr lang="en-US">
                <a:latin typeface="Georgia"/>
                <a:cs typeface="Calibri"/>
              </a:rPr>
              <a:t>                   •Last day worked</a:t>
            </a:r>
          </a:p>
          <a:p>
            <a:pPr marL="0" indent="0">
              <a:buNone/>
            </a:pPr>
            <a:r>
              <a:rPr lang="en-US">
                <a:latin typeface="Georgia"/>
                <a:cs typeface="Calibri"/>
              </a:rPr>
              <a:t>                   •If the person is on leave/applicable dates</a:t>
            </a:r>
            <a:endParaRPr lang="en-US">
              <a:latin typeface="Georgia"/>
            </a:endParaRPr>
          </a:p>
          <a:p>
            <a:pPr marL="0" indent="0">
              <a:buNone/>
            </a:pPr>
            <a:r>
              <a:rPr lang="en-US">
                <a:latin typeface="Georgia"/>
                <a:cs typeface="Calibri"/>
              </a:rPr>
              <a:t>                   •If you are aware of a transfer </a:t>
            </a:r>
            <a:endParaRPr lang="en-US">
              <a:latin typeface="Georgia"/>
            </a:endParaRPr>
          </a:p>
          <a:p>
            <a:r>
              <a:rPr lang="en-US" sz="2600">
                <a:latin typeface="Georgia"/>
                <a:cs typeface="Calibri"/>
              </a:rPr>
              <a:t>Workforce Administration (WFA) will determine the effective dates based on the information the department has provided.</a:t>
            </a:r>
            <a:endParaRPr lang="en-US" sz="2600">
              <a:latin typeface="Georgia"/>
            </a:endParaRPr>
          </a:p>
          <a:p>
            <a:endParaRPr lang="en-US"/>
          </a:p>
        </p:txBody>
      </p:sp>
    </p:spTree>
    <p:extLst>
      <p:ext uri="{BB962C8B-B14F-4D97-AF65-F5344CB8AC3E}">
        <p14:creationId xmlns:p14="http://schemas.microsoft.com/office/powerpoint/2010/main" val="1563241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476" y="270111"/>
            <a:ext cx="8229600" cy="1028700"/>
          </a:xfrm>
        </p:spPr>
        <p:txBody>
          <a:bodyPr>
            <a:normAutofit fontScale="90000"/>
          </a:bodyPr>
          <a:lstStyle/>
          <a:p>
            <a:pPr algn="ctr"/>
            <a:r>
              <a:rPr lang="en-US" b="1">
                <a:solidFill>
                  <a:srgbClr val="BA0C2F"/>
                </a:solidFill>
                <a:latin typeface="Georgia"/>
                <a:ea typeface="Georgia" charset="0"/>
                <a:cs typeface="Georgia" charset="0"/>
              </a:rPr>
              <a:t> </a:t>
            </a:r>
            <a:r>
              <a:rPr lang="en-US" b="1">
                <a:solidFill>
                  <a:srgbClr val="C00000"/>
                </a:solidFill>
                <a:latin typeface="Georgia"/>
                <a:ea typeface="Georgia" charset="0"/>
                <a:cs typeface="Georgia" charset="0"/>
              </a:rPr>
              <a:t>UGAJobs </a:t>
            </a:r>
            <a:br>
              <a:rPr lang="en-US" b="1">
                <a:solidFill>
                  <a:srgbClr val="C00000"/>
                </a:solidFill>
                <a:latin typeface="Georgia"/>
                <a:ea typeface="Georgia" charset="0"/>
                <a:cs typeface="Georgia" charset="0"/>
              </a:rPr>
            </a:br>
            <a:r>
              <a:rPr lang="en-US" b="1">
                <a:solidFill>
                  <a:schemeClr val="tx1"/>
                </a:solidFill>
                <a:latin typeface="Georgia"/>
                <a:ea typeface="Georgia" charset="0"/>
                <a:cs typeface="Georgia" charset="0"/>
              </a:rPr>
              <a:t>Training Resources</a:t>
            </a:r>
            <a:endParaRPr lang="en-US" b="1">
              <a:solidFill>
                <a:schemeClr val="tx1"/>
              </a:solidFill>
              <a:latin typeface="Georgia"/>
            </a:endParaRPr>
          </a:p>
        </p:txBody>
      </p:sp>
      <p:sp>
        <p:nvSpPr>
          <p:cNvPr id="9" name="Content Placeholder 8"/>
          <p:cNvSpPr>
            <a:spLocks noGrp="1"/>
          </p:cNvSpPr>
          <p:nvPr>
            <p:ph idx="1"/>
          </p:nvPr>
        </p:nvSpPr>
        <p:spPr>
          <a:xfrm>
            <a:off x="274320" y="1476782"/>
            <a:ext cx="11643360" cy="3733800"/>
          </a:xfrm>
        </p:spPr>
        <p:txBody>
          <a:bodyPr vert="horz" lIns="91440" tIns="45720" rIns="91440" bIns="45720" rtlCol="0" anchor="t">
            <a:normAutofit/>
          </a:bodyPr>
          <a:lstStyle/>
          <a:p>
            <a:r>
              <a:rPr lang="en-US">
                <a:latin typeface="Georgia"/>
              </a:rPr>
              <a:t>User Guides (position management, postings &amp; hiring proposals, etc.):</a:t>
            </a:r>
          </a:p>
          <a:p>
            <a:pPr marL="274320" lvl="1" indent="0">
              <a:buNone/>
            </a:pPr>
            <a:r>
              <a:rPr lang="en-US">
                <a:latin typeface="Calibri"/>
                <a:cs typeface="Calibri"/>
                <a:hlinkClick r:id="rId3"/>
              </a:rPr>
              <a:t>https://hr.uga.edu/supervisors/employment-administration/post-a-uga-staff-position/</a:t>
            </a:r>
            <a:endParaRPr lang="en-US">
              <a:latin typeface="Georgia"/>
            </a:endParaRPr>
          </a:p>
          <a:p>
            <a:r>
              <a:rPr lang="en-US">
                <a:latin typeface="Georgia"/>
              </a:rPr>
              <a:t>Recorded Training Sessions &amp; Tutorials in the </a:t>
            </a:r>
            <a:r>
              <a:rPr lang="en-US">
                <a:latin typeface="Georgia"/>
                <a:hlinkClick r:id="rId4"/>
              </a:rPr>
              <a:t>Training Library</a:t>
            </a:r>
            <a:r>
              <a:rPr lang="en-US">
                <a:latin typeface="Calibri"/>
              </a:rPr>
              <a:t> </a:t>
            </a:r>
            <a:r>
              <a:rPr lang="en-US">
                <a:latin typeface="Georgia"/>
              </a:rPr>
              <a:t>under OneUSG Connect Topics &gt; UGAJobs</a:t>
            </a:r>
          </a:p>
          <a:p>
            <a:r>
              <a:rPr lang="en-US">
                <a:latin typeface="Georgia"/>
              </a:rPr>
              <a:t>By appointment (please reach out to </a:t>
            </a:r>
            <a:r>
              <a:rPr lang="en-US">
                <a:latin typeface="Georgia"/>
                <a:hlinkClick r:id="rId5"/>
              </a:rPr>
              <a:t>hrweb@uga.edu</a:t>
            </a:r>
            <a:r>
              <a:rPr lang="en-US">
                <a:latin typeface="Georgia"/>
              </a:rPr>
              <a:t> to schedule)</a:t>
            </a:r>
          </a:p>
          <a:p>
            <a:pPr lvl="1"/>
            <a:r>
              <a:rPr lang="en-US">
                <a:latin typeface="Georgia"/>
              </a:rPr>
              <a:t>Unit </a:t>
            </a:r>
          </a:p>
          <a:p>
            <a:pPr lvl="1"/>
            <a:r>
              <a:rPr lang="en-US">
                <a:latin typeface="Georgia"/>
              </a:rPr>
              <a:t>Individuals</a:t>
            </a:r>
          </a:p>
          <a:p>
            <a:r>
              <a:rPr lang="en-US">
                <a:latin typeface="Georgia"/>
              </a:rPr>
              <a:t>Available for questions at weekly OneSource Office Hours on Thursdays 3:00-5:00 p.m. at Caldwell Hall, room 410.  </a:t>
            </a:r>
          </a:p>
          <a:p>
            <a:pPr marL="0" indent="0">
              <a:buNone/>
            </a:pPr>
            <a:endParaRPr lang="en-US" sz="1000"/>
          </a:p>
        </p:txBody>
      </p:sp>
    </p:spTree>
    <p:extLst>
      <p:ext uri="{BB962C8B-B14F-4D97-AF65-F5344CB8AC3E}">
        <p14:creationId xmlns:p14="http://schemas.microsoft.com/office/powerpoint/2010/main" val="48946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7096"/>
            <a:ext cx="8229600" cy="990600"/>
          </a:xfrm>
        </p:spPr>
        <p:txBody>
          <a:bodyPr>
            <a:normAutofit fontScale="90000"/>
          </a:bodyPr>
          <a:lstStyle/>
          <a:p>
            <a:pPr algn="ctr"/>
            <a:br>
              <a:rPr lang="en-US" b="1">
                <a:latin typeface="Georgia" charset="0"/>
                <a:ea typeface="Georgia" charset="0"/>
                <a:cs typeface="Georgia" charset="0"/>
              </a:rPr>
            </a:br>
            <a:br>
              <a:rPr lang="en-US" b="1">
                <a:latin typeface="Georgia" charset="0"/>
                <a:ea typeface="Georgia" charset="0"/>
                <a:cs typeface="Georgia" charset="0"/>
              </a:rPr>
            </a:br>
            <a:br>
              <a:rPr lang="en-US" b="1">
                <a:latin typeface="Georgia" charset="0"/>
                <a:ea typeface="Georgia" charset="0"/>
                <a:cs typeface="Georgia" charset="0"/>
              </a:rPr>
            </a:br>
            <a:endParaRPr lang="en-US">
              <a:solidFill>
                <a:schemeClr val="tx1"/>
              </a:solidFill>
            </a:endParaRPr>
          </a:p>
        </p:txBody>
      </p:sp>
      <p:sp>
        <p:nvSpPr>
          <p:cNvPr id="5" name="Content Placeholder 8">
            <a:extLst>
              <a:ext uri="{FF2B5EF4-FFF2-40B4-BE49-F238E27FC236}">
                <a16:creationId xmlns:a16="http://schemas.microsoft.com/office/drawing/2014/main" id="{17D76806-689E-43BA-974B-48C7D07B8BF9}"/>
              </a:ext>
            </a:extLst>
          </p:cNvPr>
          <p:cNvSpPr txBox="1">
            <a:spLocks/>
          </p:cNvSpPr>
          <p:nvPr/>
        </p:nvSpPr>
        <p:spPr>
          <a:xfrm>
            <a:off x="162560" y="1208555"/>
            <a:ext cx="11744960" cy="4391025"/>
          </a:xfrm>
          <a:prstGeom prst="rect">
            <a:avLst/>
          </a:prstGeom>
        </p:spPr>
        <p:txBody>
          <a:bodyPr vert="horz" lIns="91440" tIns="45720" rIns="91440" bIns="45720" rtlCol="0" anchor="t">
            <a:normAutofit fontScale="77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Calibri" pitchFamily="34" charset="0"/>
                <a:ea typeface="Open Sans" pitchFamily="34" charset="0"/>
                <a:cs typeface="Open Sans" pitchFamily="34" charset="0"/>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Calibri" pitchFamily="34" charset="0"/>
                <a:ea typeface="Open Sans" pitchFamily="34" charset="0"/>
                <a:cs typeface="Open Sans" pitchFamily="34" charset="0"/>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Calibri" pitchFamily="34" charset="0"/>
                <a:ea typeface="Open Sans" pitchFamily="34" charset="0"/>
                <a:cs typeface="Open Sans" pitchFamily="34" charset="0"/>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Calibri" pitchFamily="34" charset="0"/>
                <a:ea typeface="Open Sans" pitchFamily="34" charset="0"/>
                <a:cs typeface="Open Sans" pitchFamily="34" charset="0"/>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Calibri" pitchFamily="34" charset="0"/>
                <a:ea typeface="Open Sans" pitchFamily="34" charset="0"/>
                <a:cs typeface="Open Sans" pitchFamily="34" charset="0"/>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a:latin typeface="Georgia" panose="02040502050405020303" pitchFamily="18" charset="0"/>
                <a:cs typeface="Calibri"/>
              </a:rPr>
              <a:t>Human Resources is aware of Sterling background processing delays due to these new requirements and is actively seeking solutions to help alleviate delays. </a:t>
            </a:r>
            <a:endParaRPr lang="en-US">
              <a:latin typeface="Georgia" panose="02040502050405020303" pitchFamily="18" charset="0"/>
            </a:endParaRPr>
          </a:p>
          <a:p>
            <a:pPr lvl="1"/>
            <a:r>
              <a:rPr lang="en-US">
                <a:latin typeface="Georgia" panose="02040502050405020303" pitchFamily="18" charset="0"/>
                <a:cs typeface="Calibri"/>
              </a:rPr>
              <a:t>Exploring options with new background vendor, Accurate.</a:t>
            </a:r>
            <a:endParaRPr lang="en-US">
              <a:latin typeface="Georgia" panose="02040502050405020303" pitchFamily="18" charset="0"/>
            </a:endParaRPr>
          </a:p>
          <a:p>
            <a:endParaRPr lang="en-US">
              <a:latin typeface="Georgia" panose="02040502050405020303" pitchFamily="18" charset="0"/>
              <a:cs typeface="Calibri"/>
            </a:endParaRPr>
          </a:p>
          <a:p>
            <a:r>
              <a:rPr lang="en-US">
                <a:latin typeface="Georgia" panose="02040502050405020303" pitchFamily="18" charset="0"/>
                <a:cs typeface="Calibri"/>
              </a:rPr>
              <a:t>On April 15th, Georgia Bureau of Investigations (GBI) Georgia Criminal Information Center (GCIC) changed their consent form requirements where the (GBI/GCIC) now requires an additional consent form in order for Sterling (Background investigation vendor) to process a State of Georgia Statewide criminal background check through the Georgia State Criminal Repository. </a:t>
            </a:r>
            <a:endParaRPr lang="en-US">
              <a:latin typeface="Georgia" panose="02040502050405020303" pitchFamily="18" charset="0"/>
            </a:endParaRPr>
          </a:p>
          <a:p>
            <a:endParaRPr lang="en-US">
              <a:latin typeface="Georgia" panose="02040502050405020303" pitchFamily="18" charset="0"/>
              <a:cs typeface="Calibri"/>
            </a:endParaRPr>
          </a:p>
          <a:p>
            <a:r>
              <a:rPr lang="en-US">
                <a:latin typeface="Georgia" panose="02040502050405020303" pitchFamily="18" charset="0"/>
                <a:cs typeface="Calibri"/>
              </a:rPr>
              <a:t>If an applicant is required to complete the GCIC consent form, Human Resources will reach out to them directly. They will receive a separate email notification from </a:t>
            </a:r>
            <a:r>
              <a:rPr lang="en-US">
                <a:latin typeface="Georgia" panose="02040502050405020303" pitchFamily="18" charset="0"/>
                <a:cs typeface="Calibri"/>
                <a:hlinkClick r:id="rId3"/>
              </a:rPr>
              <a:t>employ@uga.edu</a:t>
            </a:r>
            <a:r>
              <a:rPr lang="en-US">
                <a:latin typeface="Georgia" panose="02040502050405020303" pitchFamily="18" charset="0"/>
                <a:cs typeface="Calibri"/>
              </a:rPr>
              <a:t> with the consent form and instructions attached. </a:t>
            </a:r>
            <a:endParaRPr lang="en-US">
              <a:latin typeface="Georgia" panose="02040502050405020303" pitchFamily="18" charset="0"/>
            </a:endParaRPr>
          </a:p>
          <a:p>
            <a:endParaRPr lang="en-US">
              <a:latin typeface="Georgia" panose="02040502050405020303" pitchFamily="18" charset="0"/>
              <a:cs typeface="Calibri"/>
            </a:endParaRPr>
          </a:p>
          <a:p>
            <a:r>
              <a:rPr lang="en-US">
                <a:latin typeface="Georgia" panose="02040502050405020303" pitchFamily="18" charset="0"/>
                <a:cs typeface="Calibri"/>
              </a:rPr>
              <a:t>Applicants requiring a GCIC background check will receive two emails as follows: </a:t>
            </a:r>
            <a:endParaRPr lang="en-US">
              <a:latin typeface="Georgia" panose="02040502050405020303" pitchFamily="18" charset="0"/>
            </a:endParaRPr>
          </a:p>
          <a:p>
            <a:pPr lvl="1"/>
            <a:r>
              <a:rPr lang="en-US">
                <a:latin typeface="Georgia" panose="02040502050405020303" pitchFamily="18" charset="0"/>
                <a:cs typeface="Calibri"/>
              </a:rPr>
              <a:t>one from Sterling Talent Solutions (</a:t>
            </a:r>
            <a:r>
              <a:rPr lang="en-US">
                <a:latin typeface="Georgia" panose="02040502050405020303" pitchFamily="18" charset="0"/>
                <a:cs typeface="Calibri"/>
                <a:hlinkClick r:id="rId4"/>
              </a:rPr>
              <a:t>DoNotReply@talentwise.com</a:t>
            </a:r>
            <a:r>
              <a:rPr lang="en-US">
                <a:latin typeface="Georgia" panose="02040502050405020303" pitchFamily="18" charset="0"/>
                <a:cs typeface="Calibri"/>
              </a:rPr>
              <a:t>) which includes a link for the applicant to access and complete the remaining information through Sterling’s secure portal, and </a:t>
            </a:r>
            <a:endParaRPr lang="en-US">
              <a:latin typeface="Georgia" panose="02040502050405020303" pitchFamily="18" charset="0"/>
            </a:endParaRPr>
          </a:p>
          <a:p>
            <a:pPr lvl="1"/>
            <a:r>
              <a:rPr lang="en-US">
                <a:latin typeface="Georgia" panose="02040502050405020303" pitchFamily="18" charset="0"/>
                <a:cs typeface="Calibri"/>
              </a:rPr>
              <a:t>one from UGA Human Resource (</a:t>
            </a:r>
            <a:r>
              <a:rPr lang="en-US">
                <a:latin typeface="Georgia" panose="02040502050405020303" pitchFamily="18" charset="0"/>
                <a:cs typeface="Calibri"/>
                <a:hlinkClick r:id="rId3"/>
              </a:rPr>
              <a:t>employ@uga.edu</a:t>
            </a:r>
            <a:r>
              <a:rPr lang="en-US">
                <a:latin typeface="Georgia" panose="02040502050405020303" pitchFamily="18" charset="0"/>
                <a:cs typeface="Calibri"/>
              </a:rPr>
              <a:t>) pertaining to their Georgia Statewide paper consent form </a:t>
            </a:r>
            <a:endParaRPr lang="en-US">
              <a:latin typeface="Georgia" panose="02040502050405020303" pitchFamily="18" charset="0"/>
            </a:endParaRPr>
          </a:p>
          <a:p>
            <a:endParaRPr lang="en-US">
              <a:latin typeface="Calibri"/>
            </a:endParaRPr>
          </a:p>
          <a:p>
            <a:endParaRPr lang="en-US">
              <a:latin typeface="Calibri"/>
              <a:cs typeface="Calibri"/>
            </a:endParaRPr>
          </a:p>
          <a:p>
            <a:endParaRPr lang="en-US">
              <a:latin typeface="Georgia"/>
            </a:endParaRPr>
          </a:p>
          <a:p>
            <a:pPr marL="0" indent="0">
              <a:buFont typeface="Arial" pitchFamily="34" charset="0"/>
              <a:buNone/>
            </a:pPr>
            <a:endParaRPr lang="en-US" sz="1000"/>
          </a:p>
        </p:txBody>
      </p:sp>
      <p:sp>
        <p:nvSpPr>
          <p:cNvPr id="7" name="Title 1">
            <a:extLst>
              <a:ext uri="{FF2B5EF4-FFF2-40B4-BE49-F238E27FC236}">
                <a16:creationId xmlns:a16="http://schemas.microsoft.com/office/drawing/2014/main" id="{E2232225-E2F4-4696-A418-0A75ED1D1C11}"/>
              </a:ext>
            </a:extLst>
          </p:cNvPr>
          <p:cNvSpPr txBox="1">
            <a:spLocks/>
          </p:cNvSpPr>
          <p:nvPr/>
        </p:nvSpPr>
        <p:spPr>
          <a:xfrm>
            <a:off x="2336862" y="217955"/>
            <a:ext cx="9570657" cy="990600"/>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4000" kern="1200" spc="-100" baseline="0">
                <a:solidFill>
                  <a:schemeClr val="tx2"/>
                </a:solidFill>
                <a:latin typeface="Calibri" pitchFamily="34" charset="0"/>
                <a:ea typeface="Open Sans" pitchFamily="34" charset="0"/>
                <a:cs typeface="Open Sans" pitchFamily="34" charset="0"/>
              </a:defRPr>
            </a:lvl1pPr>
          </a:lstStyle>
          <a:p>
            <a:pPr algn="ctr"/>
            <a:r>
              <a:rPr lang="en-US" sz="3600" b="1">
                <a:solidFill>
                  <a:srgbClr val="BA0C2F"/>
                </a:solidFill>
                <a:latin typeface="Georgia"/>
              </a:rPr>
              <a:t>Georgia Statewide Background Investigations  </a:t>
            </a:r>
            <a:r>
              <a:rPr lang="en-US" sz="3600" b="1">
                <a:solidFill>
                  <a:schemeClr val="tx1"/>
                </a:solidFill>
                <a:latin typeface="Georgia"/>
              </a:rPr>
              <a:t>Update</a:t>
            </a:r>
          </a:p>
        </p:txBody>
      </p:sp>
    </p:spTree>
    <p:extLst>
      <p:ext uri="{BB962C8B-B14F-4D97-AF65-F5344CB8AC3E}">
        <p14:creationId xmlns:p14="http://schemas.microsoft.com/office/powerpoint/2010/main" val="1438309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43660"/>
            <a:ext cx="8229600" cy="990600"/>
          </a:xfrm>
        </p:spPr>
        <p:txBody>
          <a:bodyPr>
            <a:normAutofit fontScale="90000"/>
          </a:bodyPr>
          <a:lstStyle/>
          <a:p>
            <a:pPr algn="ctr"/>
            <a:br>
              <a:rPr lang="en-US" b="1">
                <a:solidFill>
                  <a:srgbClr val="BA0C2F"/>
                </a:solidFill>
                <a:latin typeface="Georgia" charset="0"/>
                <a:ea typeface="Georgia" charset="0"/>
                <a:cs typeface="Georgia" charset="0"/>
              </a:rPr>
            </a:br>
            <a:r>
              <a:rPr lang="en-US" b="1">
                <a:solidFill>
                  <a:srgbClr val="BA0C2F"/>
                </a:solidFill>
                <a:latin typeface="Georgia" charset="0"/>
                <a:ea typeface="Georgia" charset="0"/>
                <a:cs typeface="Georgia" charset="0"/>
              </a:rPr>
              <a:t>Payroll</a:t>
            </a:r>
            <a:br>
              <a:rPr lang="en-US" b="1">
                <a:solidFill>
                  <a:srgbClr val="BA0C2F"/>
                </a:solidFill>
                <a:latin typeface="Georgia" charset="0"/>
                <a:ea typeface="Georgia" charset="0"/>
                <a:cs typeface="Georgia" charset="0"/>
              </a:rPr>
            </a:br>
            <a:r>
              <a:rPr lang="en-US" b="1">
                <a:solidFill>
                  <a:schemeClr val="tx1"/>
                </a:solidFill>
                <a:latin typeface="Georgia" charset="0"/>
                <a:ea typeface="Georgia" charset="0"/>
                <a:cs typeface="Georgia" charset="0"/>
              </a:rPr>
              <a:t>2019 W-2s in OneUSG Connect</a:t>
            </a:r>
            <a:br>
              <a:rPr lang="en-US" b="1">
                <a:solidFill>
                  <a:srgbClr val="BA0C2F"/>
                </a:solidFill>
                <a:latin typeface="Georgia" charset="0"/>
                <a:ea typeface="Georgia" charset="0"/>
                <a:cs typeface="Georgia" charset="0"/>
              </a:rPr>
            </a:br>
            <a:endParaRPr lang="en-US">
              <a:solidFill>
                <a:schemeClr val="tx1"/>
              </a:solidFill>
            </a:endParaRPr>
          </a:p>
        </p:txBody>
      </p:sp>
      <p:sp>
        <p:nvSpPr>
          <p:cNvPr id="9" name="Content Placeholder 8"/>
          <p:cNvSpPr>
            <a:spLocks noGrp="1"/>
          </p:cNvSpPr>
          <p:nvPr>
            <p:ph idx="1"/>
          </p:nvPr>
        </p:nvSpPr>
        <p:spPr>
          <a:xfrm>
            <a:off x="161365" y="1234260"/>
            <a:ext cx="11743764" cy="4843929"/>
          </a:xfrm>
        </p:spPr>
        <p:txBody>
          <a:bodyPr vert="horz" lIns="91440" tIns="45720" rIns="91440" bIns="45720" rtlCol="0" anchor="t">
            <a:normAutofit/>
          </a:bodyPr>
          <a:lstStyle/>
          <a:p>
            <a:r>
              <a:rPr lang="en-US" b="1">
                <a:latin typeface="Georgia"/>
              </a:rPr>
              <a:t>Additional communication as we approach November 2019 and are closer to the 2019 tax season. </a:t>
            </a:r>
            <a:endParaRPr lang="en-US" sz="1900">
              <a:latin typeface="Georgia" panose="02040502050405020303" pitchFamily="18" charset="0"/>
            </a:endParaRPr>
          </a:p>
          <a:p>
            <a:pPr lvl="1"/>
            <a:r>
              <a:rPr lang="en-US" sz="1900">
                <a:latin typeface="Georgia"/>
              </a:rPr>
              <a:t>You  must enter your consent for electronic delivery through the OneUSG Connect Employee Self-Service site. Your consent for your electronic 2018 W-2 with the UGA legacy self-service site was not converted to OneUSG Connect.</a:t>
            </a:r>
          </a:p>
          <a:p>
            <a:pPr lvl="2"/>
            <a:r>
              <a:rPr lang="en-US" sz="1700">
                <a:latin typeface="Georgia"/>
              </a:rPr>
              <a:t>You will be able to enter your consent after you receive your first paycheck with the new system.</a:t>
            </a:r>
            <a:endParaRPr lang="en-US" sz="1700">
              <a:latin typeface="Georgia" panose="02040502050405020303" pitchFamily="18" charset="0"/>
            </a:endParaRPr>
          </a:p>
          <a:p>
            <a:pPr lvl="1"/>
            <a:r>
              <a:rPr lang="en-US" sz="1900">
                <a:latin typeface="Georgia"/>
              </a:rPr>
              <a:t>When W-2s are available, you will be able to access your W-2 through the OneUSG Connect ESS site. </a:t>
            </a:r>
            <a:endParaRPr lang="en-US" sz="1900">
              <a:latin typeface="Georgia" panose="02040502050405020303" pitchFamily="18" charset="0"/>
            </a:endParaRPr>
          </a:p>
          <a:p>
            <a:pPr lvl="2"/>
            <a:r>
              <a:rPr lang="en-US" sz="1700">
                <a:latin typeface="Georgia"/>
              </a:rPr>
              <a:t>If you do not choose electronic delivery, your W-2 will be mailed to you. </a:t>
            </a:r>
          </a:p>
          <a:p>
            <a:pPr lvl="1"/>
            <a:r>
              <a:rPr lang="en-US" sz="1900">
                <a:latin typeface="Georgia"/>
              </a:rPr>
              <a:t>If you leave UGA (termination or retirement), you will NOT be able to access your W-2 through the ESS site, if you consented to receive electronic delivery.  Before leaving UGA, be sure to go into OneUSG Connect Self-Service and remove your consent for electronic W-2.  If not, you will have to contact OneUSG Connect Support to have your W-2 mailed to you.</a:t>
            </a:r>
          </a:p>
          <a:p>
            <a:pPr lvl="1"/>
            <a:endParaRPr lang="en-US"/>
          </a:p>
          <a:p>
            <a:endParaRPr lang="en-US" sz="1000"/>
          </a:p>
        </p:txBody>
      </p:sp>
    </p:spTree>
    <p:extLst>
      <p:ext uri="{BB962C8B-B14F-4D97-AF65-F5344CB8AC3E}">
        <p14:creationId xmlns:p14="http://schemas.microsoft.com/office/powerpoint/2010/main" val="378120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5647" y="494672"/>
            <a:ext cx="8730968" cy="990600"/>
          </a:xfrm>
        </p:spPr>
        <p:txBody>
          <a:bodyPr>
            <a:normAutofit fontScale="90000"/>
          </a:bodyPr>
          <a:lstStyle/>
          <a:p>
            <a:pPr algn="ctr"/>
            <a:br>
              <a:rPr lang="en-US" b="1">
                <a:solidFill>
                  <a:srgbClr val="BA0C2F"/>
                </a:solidFill>
                <a:latin typeface="Georgia" charset="0"/>
                <a:ea typeface="Georgia" charset="0"/>
                <a:cs typeface="Georgia" charset="0"/>
              </a:rPr>
            </a:br>
            <a:r>
              <a:rPr lang="en-US" b="1">
                <a:solidFill>
                  <a:srgbClr val="BA0C2F"/>
                </a:solidFill>
                <a:latin typeface="Georgia" charset="0"/>
                <a:ea typeface="Georgia" charset="0"/>
                <a:cs typeface="Georgia" charset="0"/>
              </a:rPr>
              <a:t>Payroll</a:t>
            </a:r>
            <a:br>
              <a:rPr lang="en-US" b="1">
                <a:solidFill>
                  <a:srgbClr val="BA0C2F"/>
                </a:solidFill>
                <a:latin typeface="Georgia" charset="0"/>
                <a:ea typeface="Georgia" charset="0"/>
                <a:cs typeface="Georgia" charset="0"/>
              </a:rPr>
            </a:br>
            <a:r>
              <a:rPr lang="en-US" b="1">
                <a:solidFill>
                  <a:schemeClr val="tx1"/>
                </a:solidFill>
                <a:latin typeface="Georgia" charset="0"/>
                <a:ea typeface="Georgia" charset="0"/>
                <a:cs typeface="Georgia" charset="0"/>
              </a:rPr>
              <a:t>Entering Consent for Electronic W-2</a:t>
            </a:r>
            <a:br>
              <a:rPr lang="en-US" b="1">
                <a:solidFill>
                  <a:srgbClr val="BA0C2F"/>
                </a:solidFill>
                <a:latin typeface="Georgia" charset="0"/>
                <a:ea typeface="Georgia" charset="0"/>
                <a:cs typeface="Georgia" charset="0"/>
              </a:rPr>
            </a:br>
            <a:br>
              <a:rPr lang="en-US" b="1">
                <a:solidFill>
                  <a:srgbClr val="BA0C2F"/>
                </a:solidFill>
                <a:latin typeface="Georgia" charset="0"/>
                <a:ea typeface="Georgia" charset="0"/>
                <a:cs typeface="Georgia" charset="0"/>
              </a:rPr>
            </a:br>
            <a:endParaRPr lang="en-US">
              <a:solidFill>
                <a:schemeClr val="tx1"/>
              </a:solidFill>
            </a:endParaRPr>
          </a:p>
        </p:txBody>
      </p:sp>
      <p:sp>
        <p:nvSpPr>
          <p:cNvPr id="9" name="Content Placeholder 8"/>
          <p:cNvSpPr>
            <a:spLocks noGrp="1"/>
          </p:cNvSpPr>
          <p:nvPr>
            <p:ph idx="1"/>
          </p:nvPr>
        </p:nvSpPr>
        <p:spPr>
          <a:xfrm>
            <a:off x="111760" y="1377695"/>
            <a:ext cx="11972664" cy="4933457"/>
          </a:xfrm>
        </p:spPr>
        <p:txBody>
          <a:bodyPr vert="horz" lIns="91440" tIns="45720" rIns="91440" bIns="45720" rtlCol="0" anchor="t">
            <a:normAutofit/>
          </a:bodyPr>
          <a:lstStyle/>
          <a:p>
            <a:r>
              <a:rPr lang="en-US" sz="2600" b="1">
                <a:latin typeface="Georgia"/>
              </a:rPr>
              <a:t>Entering your consent for electronic W-2 in OneUSG Connect</a:t>
            </a:r>
            <a:r>
              <a:rPr lang="en-US" b="1">
                <a:latin typeface="Georgia"/>
              </a:rPr>
              <a:t>:</a:t>
            </a:r>
            <a:endParaRPr lang="en-US">
              <a:latin typeface="Georgia"/>
            </a:endParaRPr>
          </a:p>
          <a:p>
            <a:pPr lvl="1"/>
            <a:r>
              <a:rPr lang="en-US" sz="2400">
                <a:latin typeface="Georgia"/>
              </a:rPr>
              <a:t>Go to the OneUSG </a:t>
            </a:r>
            <a:r>
              <a:rPr lang="en-US" sz="2400" b="1">
                <a:latin typeface="Georgia"/>
              </a:rPr>
              <a:t>Home</a:t>
            </a:r>
            <a:r>
              <a:rPr lang="en-US" sz="2400">
                <a:latin typeface="Georgia"/>
              </a:rPr>
              <a:t> page and click on Employee Self-Service at top of screen</a:t>
            </a:r>
          </a:p>
          <a:p>
            <a:pPr lvl="2"/>
            <a:r>
              <a:rPr lang="en-US" sz="2200">
                <a:latin typeface="Georgia"/>
              </a:rPr>
              <a:t>Click on the Taxes tile</a:t>
            </a:r>
          </a:p>
          <a:p>
            <a:pPr lvl="2"/>
            <a:r>
              <a:rPr lang="en-US" sz="2200">
                <a:latin typeface="Georgia"/>
              </a:rPr>
              <a:t>Click on W-2/W-2c Consent</a:t>
            </a:r>
          </a:p>
          <a:p>
            <a:pPr lvl="2"/>
            <a:r>
              <a:rPr lang="en-US" sz="2200">
                <a:latin typeface="Georgia"/>
              </a:rPr>
              <a:t>The W-2/W-2c Consent Form page will show current status of </a:t>
            </a:r>
            <a:r>
              <a:rPr lang="en-US" sz="2200" b="1">
                <a:latin typeface="Georgia"/>
              </a:rPr>
              <a:t>No consent received</a:t>
            </a:r>
            <a:r>
              <a:rPr lang="en-US" sz="2200">
                <a:latin typeface="Georgia"/>
              </a:rPr>
              <a:t> or </a:t>
            </a:r>
            <a:r>
              <a:rPr lang="en-US" sz="2200" b="1">
                <a:latin typeface="Georgia"/>
              </a:rPr>
              <a:t>Consent received.</a:t>
            </a:r>
            <a:endParaRPr lang="en-US" sz="2200">
              <a:latin typeface="Georgia"/>
            </a:endParaRPr>
          </a:p>
          <a:p>
            <a:pPr lvl="2"/>
            <a:r>
              <a:rPr lang="en-US" sz="2200">
                <a:latin typeface="Georgia"/>
              </a:rPr>
              <a:t>Check the box to add your consent or withdraw your consent.</a:t>
            </a:r>
          </a:p>
          <a:p>
            <a:pPr lvl="2"/>
            <a:r>
              <a:rPr lang="en-US" sz="2200">
                <a:latin typeface="Georgia"/>
              </a:rPr>
              <a:t>You will receive an email from </a:t>
            </a:r>
            <a:r>
              <a:rPr lang="en-US" sz="2200" u="sng">
                <a:latin typeface="Georgia"/>
                <a:hlinkClick r:id="rId3"/>
              </a:rPr>
              <a:t>donotreply@usg.edu</a:t>
            </a:r>
            <a:r>
              <a:rPr lang="en-US" sz="2200">
                <a:latin typeface="Georgia"/>
              </a:rPr>
              <a:t> letting you know that your consent authorization or withdrawal has been received.</a:t>
            </a:r>
          </a:p>
          <a:p>
            <a:pPr lvl="1"/>
            <a:r>
              <a:rPr lang="en-US" sz="2400">
                <a:latin typeface="Georgia"/>
              </a:rPr>
              <a:t>A tutorial on how to request your electronic W-2 is in the </a:t>
            </a:r>
            <a:r>
              <a:rPr lang="en-US" sz="2400">
                <a:latin typeface="Georgia"/>
                <a:hlinkClick r:id="rId4"/>
              </a:rPr>
              <a:t>Training Library here</a:t>
            </a:r>
            <a:r>
              <a:rPr lang="en-US" sz="2400">
                <a:latin typeface="Georgia"/>
              </a:rPr>
              <a:t>.</a:t>
            </a:r>
          </a:p>
          <a:p>
            <a:endParaRPr lang="en-US" sz="1000"/>
          </a:p>
        </p:txBody>
      </p:sp>
    </p:spTree>
    <p:extLst>
      <p:ext uri="{BB962C8B-B14F-4D97-AF65-F5344CB8AC3E}">
        <p14:creationId xmlns:p14="http://schemas.microsoft.com/office/powerpoint/2010/main" val="2360293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4647" y="-95191"/>
            <a:ext cx="10122693" cy="966788"/>
          </a:xfrm>
        </p:spPr>
        <p:txBody>
          <a:bodyPr>
            <a:normAutofit fontScale="90000"/>
          </a:bodyPr>
          <a:lstStyle/>
          <a:p>
            <a:pPr algn="ctr"/>
            <a:br>
              <a:rPr lang="en-US" b="1">
                <a:latin typeface="Georgia" charset="0"/>
                <a:ea typeface="Georgia" charset="0"/>
                <a:cs typeface="Georgia" charset="0"/>
              </a:rPr>
            </a:br>
            <a:r>
              <a:rPr lang="en-US" b="1">
                <a:solidFill>
                  <a:srgbClr val="BA0C2F"/>
                </a:solidFill>
                <a:latin typeface="Georgia"/>
                <a:ea typeface="Georgia" charset="0"/>
                <a:cs typeface="Georgia" charset="0"/>
              </a:rPr>
              <a:t>Summer Payroll Procedures</a:t>
            </a:r>
            <a:br>
              <a:rPr lang="en-US" b="1">
                <a:solidFill>
                  <a:srgbClr val="BA0C2F"/>
                </a:solidFill>
                <a:latin typeface="Georgia"/>
                <a:ea typeface="Georgia" charset="0"/>
                <a:cs typeface="Georgia" charset="0"/>
              </a:rPr>
            </a:br>
            <a:r>
              <a:rPr lang="en-US" b="1">
                <a:solidFill>
                  <a:schemeClr val="tx1"/>
                </a:solidFill>
                <a:latin typeface="Georgia"/>
                <a:ea typeface="Georgia" charset="0"/>
                <a:cs typeface="Georgia" charset="0"/>
              </a:rPr>
              <a:t>Information &amp; Deadlines</a:t>
            </a:r>
            <a:endParaRPr lang="en-US">
              <a:solidFill>
                <a:schemeClr val="tx1"/>
              </a:solidFill>
            </a:endParaRPr>
          </a:p>
        </p:txBody>
      </p:sp>
      <p:sp>
        <p:nvSpPr>
          <p:cNvPr id="9" name="Content Placeholder 8"/>
          <p:cNvSpPr>
            <a:spLocks noGrp="1"/>
          </p:cNvSpPr>
          <p:nvPr>
            <p:ph idx="1"/>
          </p:nvPr>
        </p:nvSpPr>
        <p:spPr>
          <a:xfrm>
            <a:off x="287867" y="1159623"/>
            <a:ext cx="11746089" cy="4625931"/>
          </a:xfrm>
        </p:spPr>
        <p:txBody>
          <a:bodyPr vert="horz" lIns="91440" tIns="45720" rIns="91440" bIns="45720" rtlCol="0" anchor="t">
            <a:noAutofit/>
          </a:bodyPr>
          <a:lstStyle/>
          <a:p>
            <a:r>
              <a:rPr lang="en-US" sz="2200">
                <a:latin typeface="Georgia"/>
                <a:cs typeface="Calibri"/>
              </a:rPr>
              <a:t>Information needed for summer payroll is located online at: </a:t>
            </a:r>
            <a:r>
              <a:rPr lang="en-US" sz="2200">
                <a:hlinkClick r:id="rId3"/>
              </a:rPr>
              <a:t>https://provost.uga.edu/faculty-affairs/summer-payroll-procedures/</a:t>
            </a:r>
            <a:endParaRPr lang="en-US" sz="2200"/>
          </a:p>
          <a:p>
            <a:pPr lvl="1"/>
            <a:r>
              <a:rPr lang="en-US" sz="2200">
                <a:latin typeface="Georgia"/>
                <a:cs typeface="Calibri"/>
              </a:rPr>
              <a:t>Includes: Webinar, procedure document, templates and change form</a:t>
            </a:r>
          </a:p>
          <a:p>
            <a:r>
              <a:rPr lang="en-US" sz="2200">
                <a:latin typeface="Georgia"/>
                <a:cs typeface="Calibri"/>
              </a:rPr>
              <a:t>We are currently processing the Summer Pay Change Forms for May and templates will be submitted to OneUSG on Friday, May 17, 2019. Please send any change forms in for May ASAP.</a:t>
            </a:r>
          </a:p>
          <a:p>
            <a:r>
              <a:rPr lang="en-US" sz="2200">
                <a:latin typeface="Georgia"/>
                <a:cs typeface="Calibri"/>
              </a:rPr>
              <a:t>Keep in mind that changes coming in after pay sheet generation will have to be processed after the Monthly payroll. This includes back pay/emergency checks and direct retro for funding changes.</a:t>
            </a:r>
          </a:p>
          <a:p>
            <a:r>
              <a:rPr lang="en-US" sz="2200">
                <a:latin typeface="Georgia"/>
                <a:cs typeface="Calibri"/>
              </a:rPr>
              <a:t>Templates for June are due May 31, 2019.</a:t>
            </a:r>
          </a:p>
          <a:p>
            <a:r>
              <a:rPr lang="en-US" sz="2200">
                <a:latin typeface="Georgia"/>
                <a:cs typeface="Calibri"/>
              </a:rPr>
              <a:t>We are committed to helping campus any way we can through the summer payroll process. Please reach out to us with any questions via </a:t>
            </a:r>
            <a:r>
              <a:rPr lang="en-US" sz="2200">
                <a:latin typeface="Georgia"/>
                <a:cs typeface="Calibri"/>
                <a:hlinkClick r:id="rId4"/>
              </a:rPr>
              <a:t>OneUSGSupport@uga.edu</a:t>
            </a:r>
            <a:r>
              <a:rPr lang="en-US" sz="2200">
                <a:latin typeface="Georgia"/>
                <a:cs typeface="Calibri"/>
              </a:rPr>
              <a:t>.</a:t>
            </a:r>
          </a:p>
          <a:p>
            <a:endParaRPr lang="en-US" sz="2000">
              <a:latin typeface="Georgia"/>
              <a:cs typeface="Calibri"/>
            </a:endParaRPr>
          </a:p>
        </p:txBody>
      </p:sp>
    </p:spTree>
    <p:extLst>
      <p:ext uri="{BB962C8B-B14F-4D97-AF65-F5344CB8AC3E}">
        <p14:creationId xmlns:p14="http://schemas.microsoft.com/office/powerpoint/2010/main" val="4065686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52625"/>
            <a:ext cx="9294158" cy="990600"/>
          </a:xfrm>
        </p:spPr>
        <p:txBody>
          <a:bodyPr>
            <a:normAutofit fontScale="90000"/>
          </a:bodyPr>
          <a:lstStyle/>
          <a:p>
            <a:pPr algn="ctr"/>
            <a:br>
              <a:rPr lang="en-US" b="1">
                <a:latin typeface="Georgia" charset="0"/>
                <a:ea typeface="Georgia" charset="0"/>
                <a:cs typeface="Georgia" charset="0"/>
              </a:rPr>
            </a:br>
            <a:r>
              <a:rPr lang="en-US" b="1">
                <a:solidFill>
                  <a:srgbClr val="C00000"/>
                </a:solidFill>
                <a:latin typeface="Georgia"/>
                <a:ea typeface="Georgia" charset="0"/>
                <a:cs typeface="Georgia" charset="0"/>
              </a:rPr>
              <a:t>Manage Faculty Events</a:t>
            </a:r>
            <a:br>
              <a:rPr lang="en-US" b="1">
                <a:latin typeface="Georgia"/>
                <a:ea typeface="Georgia" charset="0"/>
                <a:cs typeface="Georgia" charset="0"/>
              </a:rPr>
            </a:br>
            <a:r>
              <a:rPr lang="en-US" b="1">
                <a:solidFill>
                  <a:srgbClr val="BA0C2F"/>
                </a:solidFill>
                <a:latin typeface="Georgia"/>
                <a:ea typeface="Georgia" charset="0"/>
                <a:cs typeface="Georgia" charset="0"/>
              </a:rPr>
              <a:t> </a:t>
            </a:r>
            <a:r>
              <a:rPr lang="en-US" b="1">
                <a:solidFill>
                  <a:schemeClr val="tx1"/>
                </a:solidFill>
                <a:latin typeface="Georgia"/>
                <a:ea typeface="Georgia" charset="0"/>
                <a:cs typeface="Georgia" charset="0"/>
              </a:rPr>
              <a:t>Contract Delivery Timeline</a:t>
            </a:r>
            <a:br>
              <a:rPr lang="en-US" b="1">
                <a:latin typeface="Georgia" charset="0"/>
                <a:ea typeface="Georgia" charset="0"/>
                <a:cs typeface="Georgia" charset="0"/>
              </a:rPr>
            </a:br>
            <a:endParaRPr lang="en-US" b="1">
              <a:solidFill>
                <a:schemeClr val="tx1"/>
              </a:solidFill>
              <a:latin typeface="Georgia"/>
            </a:endParaRPr>
          </a:p>
        </p:txBody>
      </p:sp>
      <p:sp>
        <p:nvSpPr>
          <p:cNvPr id="9" name="Content Placeholder 8"/>
          <p:cNvSpPr>
            <a:spLocks noGrp="1"/>
          </p:cNvSpPr>
          <p:nvPr>
            <p:ph idx="1"/>
          </p:nvPr>
        </p:nvSpPr>
        <p:spPr>
          <a:xfrm>
            <a:off x="340789" y="1436939"/>
            <a:ext cx="11680183" cy="3932687"/>
          </a:xfrm>
        </p:spPr>
        <p:txBody>
          <a:bodyPr vert="horz" lIns="91440" tIns="45720" rIns="91440" bIns="45720" rtlCol="0" anchor="t">
            <a:normAutofit lnSpcReduction="10000"/>
          </a:bodyPr>
          <a:lstStyle/>
          <a:p>
            <a:r>
              <a:rPr lang="en-US" sz="2600" b="1">
                <a:latin typeface="Georgia"/>
                <a:hlinkClick r:id="rId3"/>
              </a:rPr>
              <a:t>Job Aid </a:t>
            </a:r>
            <a:r>
              <a:rPr lang="en-US" sz="2600">
                <a:latin typeface="Georgia"/>
                <a:hlinkClick r:id="rId3"/>
              </a:rPr>
              <a:t>handout and tutorials</a:t>
            </a:r>
            <a:r>
              <a:rPr lang="en-US" sz="2600">
                <a:latin typeface="Georgia"/>
              </a:rPr>
              <a:t> are available in the Training Library for printing and distribution in departments.</a:t>
            </a:r>
          </a:p>
          <a:p>
            <a:pPr lvl="1"/>
            <a:endParaRPr lang="en-US" sz="2600">
              <a:latin typeface="Georgia"/>
            </a:endParaRPr>
          </a:p>
          <a:p>
            <a:pPr lvl="1"/>
            <a:r>
              <a:rPr lang="en-US" sz="2600" i="1">
                <a:latin typeface="Georgia"/>
              </a:rPr>
              <a:t>May 20</a:t>
            </a:r>
            <a:r>
              <a:rPr lang="en-US" sz="2600">
                <a:latin typeface="Georgia"/>
              </a:rPr>
              <a:t>   </a:t>
            </a:r>
            <a:r>
              <a:rPr lang="en-US" sz="2600" b="1">
                <a:latin typeface="Georgia"/>
              </a:rPr>
              <a:t>Query</a:t>
            </a:r>
            <a:r>
              <a:rPr lang="en-US" sz="2600">
                <a:latin typeface="Georgia"/>
              </a:rPr>
              <a:t> available, training recording available</a:t>
            </a:r>
          </a:p>
          <a:p>
            <a:pPr lvl="1"/>
            <a:r>
              <a:rPr lang="en-US" sz="2600" i="1">
                <a:latin typeface="Georgia"/>
              </a:rPr>
              <a:t>May 24</a:t>
            </a:r>
            <a:r>
              <a:rPr lang="en-US" sz="2600">
                <a:latin typeface="Georgia"/>
              </a:rPr>
              <a:t>   </a:t>
            </a:r>
            <a:r>
              <a:rPr lang="en-US" sz="2600" b="1">
                <a:latin typeface="Georgia"/>
              </a:rPr>
              <a:t>Deadline</a:t>
            </a:r>
            <a:r>
              <a:rPr lang="en-US" sz="2600">
                <a:latin typeface="Georgia"/>
              </a:rPr>
              <a:t> for initial Contract errors notification to OFA</a:t>
            </a:r>
          </a:p>
          <a:p>
            <a:pPr lvl="1"/>
            <a:r>
              <a:rPr lang="en-US" sz="2600" i="1">
                <a:latin typeface="Georgia"/>
              </a:rPr>
              <a:t>Early June</a:t>
            </a:r>
            <a:r>
              <a:rPr lang="en-US" sz="2600">
                <a:latin typeface="Georgia"/>
              </a:rPr>
              <a:t>  </a:t>
            </a:r>
            <a:r>
              <a:rPr lang="en-US" sz="2600" b="1">
                <a:latin typeface="Georgia"/>
              </a:rPr>
              <a:t>ArchNews to Faculty</a:t>
            </a:r>
            <a:r>
              <a:rPr lang="en-US" sz="2600">
                <a:latin typeface="Georgia"/>
              </a:rPr>
              <a:t> - Contracts are available</a:t>
            </a:r>
          </a:p>
          <a:p>
            <a:pPr marL="0" indent="0">
              <a:buNone/>
            </a:pPr>
            <a:endParaRPr lang="en-US" sz="2800"/>
          </a:p>
          <a:p>
            <a:pPr marL="0" indent="0">
              <a:buNone/>
            </a:pPr>
            <a:r>
              <a:rPr lang="en-US" sz="2600">
                <a:latin typeface="Georgia"/>
              </a:rPr>
              <a:t>Questions on this new contract process may be directed to Beverly Minor in the Office of Faculty Affairs at </a:t>
            </a:r>
            <a:r>
              <a:rPr lang="en-US" sz="2600">
                <a:latin typeface="Georgia"/>
                <a:hlinkClick r:id="rId4"/>
              </a:rPr>
              <a:t>baford@uga.edu</a:t>
            </a:r>
            <a:r>
              <a:rPr lang="en-US" sz="2600">
                <a:latin typeface="Georgia"/>
              </a:rPr>
              <a:t>  or 706-542-0547. </a:t>
            </a:r>
          </a:p>
          <a:p>
            <a:pPr marL="0" indent="0">
              <a:buNone/>
            </a:pPr>
            <a:endParaRPr lang="en-US" sz="2800"/>
          </a:p>
        </p:txBody>
      </p:sp>
    </p:spTree>
    <p:extLst>
      <p:ext uri="{BB962C8B-B14F-4D97-AF65-F5344CB8AC3E}">
        <p14:creationId xmlns:p14="http://schemas.microsoft.com/office/powerpoint/2010/main" val="3154284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440" y="208968"/>
            <a:ext cx="3162460" cy="910630"/>
          </a:xfrm>
          <a:prstGeom prst="rect">
            <a:avLst/>
          </a:prstGeom>
        </p:spPr>
      </p:pic>
      <p:sp>
        <p:nvSpPr>
          <p:cNvPr id="5" name="TextBox 4">
            <a:extLst>
              <a:ext uri="{FF2B5EF4-FFF2-40B4-BE49-F238E27FC236}">
                <a16:creationId xmlns:a16="http://schemas.microsoft.com/office/drawing/2014/main" id="{0946CE28-350F-434C-B429-D0E9B433D319}"/>
              </a:ext>
            </a:extLst>
          </p:cNvPr>
          <p:cNvSpPr txBox="1"/>
          <p:nvPr/>
        </p:nvSpPr>
        <p:spPr>
          <a:xfrm>
            <a:off x="444175" y="1729667"/>
            <a:ext cx="5710613" cy="3847207"/>
          </a:xfrm>
          <a:prstGeom prst="rect">
            <a:avLst/>
          </a:prstGeom>
          <a:noFill/>
        </p:spPr>
        <p:txBody>
          <a:bodyPr wrap="square" rtlCol="0" anchor="t">
            <a:spAutoFit/>
          </a:bodyPr>
          <a:lstStyle/>
          <a:p>
            <a:pPr marL="342900" marR="0" lvl="0" indent="-342900" algn="l" defTabSz="914400" rtl="0" eaLnBrk="1" fontAlgn="auto" latinLnBrk="0" hangingPunct="1">
              <a:lnSpc>
                <a:spcPct val="100000"/>
              </a:lnSpc>
              <a:spcBef>
                <a:spcPts val="0"/>
              </a:spcBef>
              <a:spcAft>
                <a:spcPts val="0"/>
              </a:spcAft>
              <a:buClrTx/>
              <a:buSzTx/>
              <a:buFont typeface="Arial"/>
              <a:buChar char="•"/>
              <a:tabLst/>
              <a:defRPr/>
            </a:pPr>
            <a:r>
              <a:rPr kumimoji="0" lang="en-US" b="1" i="0" u="none" strike="noStrike" kern="1200" cap="none" spc="0" normalizeH="0" baseline="0" noProof="0">
                <a:ln>
                  <a:noFill/>
                </a:ln>
                <a:solidFill>
                  <a:prstClr val="black"/>
                </a:solidFill>
                <a:effectLst/>
                <a:uLnTx/>
                <a:uFillTx/>
                <a:latin typeface="Georgia"/>
              </a:rPr>
              <a:t>Poll – What Topics Do</a:t>
            </a:r>
            <a:r>
              <a:rPr kumimoji="0" lang="en-US" b="1" i="0" u="none" strike="noStrike" kern="1200" cap="none" spc="0" normalizeH="0" noProof="0">
                <a:ln>
                  <a:noFill/>
                </a:ln>
                <a:solidFill>
                  <a:prstClr val="black"/>
                </a:solidFill>
                <a:effectLst/>
                <a:uLnTx/>
                <a:uFillTx/>
                <a:latin typeface="Georgia"/>
              </a:rPr>
              <a:t> You Want?</a:t>
            </a:r>
            <a:endParaRPr kumimoji="0" lang="en-US" b="0" i="0" u="none" strike="noStrike" kern="1200" cap="none" spc="0" normalizeH="0" baseline="0" noProof="0">
              <a:ln>
                <a:noFill/>
              </a:ln>
              <a:solidFill>
                <a:prstClr val="black"/>
              </a:solidFill>
              <a:effectLst/>
              <a:uLnTx/>
              <a:uFillTx/>
              <a:latin typeface="Georgia"/>
            </a:endParaRPr>
          </a:p>
          <a:p>
            <a:pPr marL="342900" marR="0" lvl="0" indent="-342900" algn="l" defTabSz="914400" rtl="0" eaLnBrk="1" fontAlgn="auto" latinLnBrk="0" hangingPunct="1">
              <a:lnSpc>
                <a:spcPct val="100000"/>
              </a:lnSpc>
              <a:spcBef>
                <a:spcPts val="0"/>
              </a:spcBef>
              <a:spcAft>
                <a:spcPts val="0"/>
              </a:spcAft>
              <a:buClrTx/>
              <a:buSzTx/>
              <a:buFont typeface="Arial"/>
              <a:buChar char="•"/>
              <a:tabLst/>
              <a:defRPr/>
            </a:pPr>
            <a:r>
              <a:rPr kumimoji="0" lang="en-US" b="1" i="0" u="none" strike="noStrike" kern="1200" cap="none" spc="0" normalizeH="0" baseline="0" noProof="0">
                <a:ln>
                  <a:noFill/>
                </a:ln>
                <a:solidFill>
                  <a:prstClr val="black"/>
                </a:solidFill>
                <a:effectLst/>
                <a:uLnTx/>
                <a:uFillTx/>
                <a:latin typeface="Georgia"/>
              </a:rPr>
              <a:t>Temporary Cost Transfer Policy</a:t>
            </a:r>
          </a:p>
          <a:p>
            <a:pPr marL="342900" marR="0" lvl="0" indent="-342900" algn="l" defTabSz="914400" rtl="0" eaLnBrk="1" fontAlgn="auto" latinLnBrk="0" hangingPunct="1">
              <a:lnSpc>
                <a:spcPct val="100000"/>
              </a:lnSpc>
              <a:spcBef>
                <a:spcPts val="0"/>
              </a:spcBef>
              <a:spcAft>
                <a:spcPts val="0"/>
              </a:spcAft>
              <a:buClrTx/>
              <a:buSzTx/>
              <a:buFont typeface="Arial"/>
              <a:buChar char="•"/>
              <a:tabLst/>
              <a:defRPr/>
            </a:pPr>
            <a:r>
              <a:rPr lang="en-US" b="1" noProof="0">
                <a:solidFill>
                  <a:prstClr val="black"/>
                </a:solidFill>
                <a:latin typeface="Georgia"/>
              </a:rPr>
              <a:t>Upcoming System Upgrades</a:t>
            </a:r>
            <a:endParaRPr kumimoji="0" lang="en-US" b="1" i="0" u="none" strike="noStrike" kern="1200" cap="none" spc="0" normalizeH="0" baseline="0" noProof="0">
              <a:ln>
                <a:noFill/>
              </a:ln>
              <a:solidFill>
                <a:prstClr val="black"/>
              </a:solidFill>
              <a:effectLst/>
              <a:uLnTx/>
              <a:uFillTx/>
              <a:latin typeface="Georgia"/>
            </a:endParaRPr>
          </a:p>
          <a:p>
            <a:pPr marL="342900" marR="0" lvl="0" indent="-342900" algn="l" defTabSz="914400" rtl="0" eaLnBrk="1" fontAlgn="auto" latinLnBrk="0" hangingPunct="1">
              <a:lnSpc>
                <a:spcPct val="100000"/>
              </a:lnSpc>
              <a:spcBef>
                <a:spcPts val="0"/>
              </a:spcBef>
              <a:spcAft>
                <a:spcPts val="0"/>
              </a:spcAft>
              <a:buClrTx/>
              <a:buSzTx/>
              <a:buFont typeface="Arial"/>
              <a:buChar char="•"/>
              <a:tabLst/>
              <a:defRPr/>
            </a:pPr>
            <a:r>
              <a:rPr lang="en-US" b="1">
                <a:solidFill>
                  <a:prstClr val="black"/>
                </a:solidFill>
                <a:latin typeface="Georgia"/>
              </a:rPr>
              <a:t>Asset Management – Known Issue</a:t>
            </a:r>
          </a:p>
          <a:p>
            <a:pPr marL="342900" marR="0" lvl="0" indent="-342900" algn="l" defTabSz="914400" rtl="0" eaLnBrk="1" fontAlgn="auto" latinLnBrk="0" hangingPunct="1">
              <a:lnSpc>
                <a:spcPct val="100000"/>
              </a:lnSpc>
              <a:spcBef>
                <a:spcPts val="0"/>
              </a:spcBef>
              <a:spcAft>
                <a:spcPts val="0"/>
              </a:spcAft>
              <a:buClrTx/>
              <a:buSzTx/>
              <a:buFont typeface="Arial"/>
              <a:buChar char="•"/>
              <a:tabLst/>
              <a:defRPr/>
            </a:pPr>
            <a:r>
              <a:rPr kumimoji="0" lang="en-US" b="1" i="0" u="none" strike="noStrike" kern="1200" cap="none" spc="0" normalizeH="0" baseline="0" noProof="0">
                <a:ln>
                  <a:noFill/>
                </a:ln>
                <a:solidFill>
                  <a:prstClr val="black"/>
                </a:solidFill>
                <a:effectLst/>
                <a:uLnTx/>
                <a:uFillTx/>
                <a:latin typeface="Georgia"/>
              </a:rPr>
              <a:t>Purchase Order Close </a:t>
            </a:r>
          </a:p>
          <a:p>
            <a:pPr marL="342900" marR="0" lvl="0" indent="-342900" algn="l" defTabSz="914400" rtl="0" eaLnBrk="1" fontAlgn="auto" latinLnBrk="0" hangingPunct="1">
              <a:lnSpc>
                <a:spcPct val="100000"/>
              </a:lnSpc>
              <a:spcBef>
                <a:spcPts val="0"/>
              </a:spcBef>
              <a:spcAft>
                <a:spcPts val="0"/>
              </a:spcAft>
              <a:buClrTx/>
              <a:buSzTx/>
              <a:buFont typeface="Arial"/>
              <a:buChar char="•"/>
              <a:tabLst/>
              <a:defRPr/>
            </a:pPr>
            <a:r>
              <a:rPr lang="en-US" b="1">
                <a:solidFill>
                  <a:prstClr val="black"/>
                </a:solidFill>
                <a:latin typeface="Georgia"/>
              </a:rPr>
              <a:t>Position Funding Cube Workshop</a:t>
            </a:r>
            <a:endParaRPr kumimoji="0" lang="en-US" b="1" i="0" u="none" strike="noStrike" kern="1200" cap="none" spc="0" normalizeH="0" baseline="0" noProof="0">
              <a:ln>
                <a:noFill/>
              </a:ln>
              <a:solidFill>
                <a:prstClr val="black"/>
              </a:solidFill>
              <a:effectLst/>
              <a:uLnTx/>
              <a:uFillTx/>
              <a:latin typeface="Georgia"/>
            </a:endParaRPr>
          </a:p>
          <a:p>
            <a:pPr marL="342900" marR="0" lvl="0" indent="-342900" algn="l" defTabSz="914400" rtl="0" eaLnBrk="1" fontAlgn="auto" latinLnBrk="0" hangingPunct="1">
              <a:lnSpc>
                <a:spcPct val="100000"/>
              </a:lnSpc>
              <a:spcBef>
                <a:spcPts val="0"/>
              </a:spcBef>
              <a:spcAft>
                <a:spcPts val="0"/>
              </a:spcAft>
              <a:buClrTx/>
              <a:buSzTx/>
              <a:buFont typeface="Arial"/>
              <a:buChar char="•"/>
              <a:tabLst/>
              <a:defRPr/>
            </a:pPr>
            <a:r>
              <a:rPr lang="en-US" b="1">
                <a:solidFill>
                  <a:prstClr val="black"/>
                </a:solidFill>
                <a:latin typeface="Georgia"/>
              </a:rPr>
              <a:t>New Version of Budget Status Report Now Available</a:t>
            </a:r>
            <a:endParaRPr kumimoji="0" lang="en-US" b="0" i="0" u="none" strike="noStrike" kern="1200" cap="none" spc="0" normalizeH="0" baseline="0" noProof="0">
              <a:ln>
                <a:noFill/>
              </a:ln>
              <a:solidFill>
                <a:prstClr val="black"/>
              </a:solidFill>
              <a:effectLst/>
              <a:uLnTx/>
              <a:uFillTx/>
              <a:latin typeface="Georgia"/>
            </a:endParaRPr>
          </a:p>
          <a:p>
            <a:pPr marL="342900" marR="0" lvl="0" indent="-342900" algn="l" defTabSz="914400" rtl="0" eaLnBrk="1" fontAlgn="auto" latinLnBrk="0" hangingPunct="1">
              <a:lnSpc>
                <a:spcPct val="100000"/>
              </a:lnSpc>
              <a:spcBef>
                <a:spcPts val="0"/>
              </a:spcBef>
              <a:spcAft>
                <a:spcPts val="0"/>
              </a:spcAft>
              <a:buClrTx/>
              <a:buSzTx/>
              <a:buFont typeface="Arial"/>
              <a:buChar char="•"/>
              <a:tabLst/>
              <a:defRPr/>
            </a:pPr>
            <a:r>
              <a:rPr kumimoji="0" lang="en-US" sz="2000" b="1" i="0" u="none" strike="noStrike" kern="1200" cap="none" spc="0" normalizeH="0" baseline="0" noProof="0">
                <a:ln>
                  <a:noFill/>
                </a:ln>
                <a:solidFill>
                  <a:prstClr val="black"/>
                </a:solidFill>
                <a:effectLst/>
                <a:uLnTx/>
                <a:uFillTx/>
                <a:latin typeface="Georgia" panose="02040502050405020303" pitchFamily="18" charset="0"/>
                <a:ea typeface="+mn-ea"/>
                <a:cs typeface="+mn-cs"/>
              </a:rPr>
              <a:t>Short Work Breaks</a:t>
            </a:r>
          </a:p>
          <a:p>
            <a:pPr marL="342900" marR="0" lvl="0" indent="-342900" algn="l" defTabSz="914400" rtl="0" eaLnBrk="1" fontAlgn="auto" latinLnBrk="0" hangingPunct="1">
              <a:lnSpc>
                <a:spcPct val="100000"/>
              </a:lnSpc>
              <a:spcBef>
                <a:spcPts val="0"/>
              </a:spcBef>
              <a:spcAft>
                <a:spcPts val="0"/>
              </a:spcAft>
              <a:buClrTx/>
              <a:buSzTx/>
              <a:buFont typeface="Arial"/>
              <a:buChar char="•"/>
              <a:tabLst/>
              <a:defRPr/>
            </a:pPr>
            <a:r>
              <a:rPr lang="en-US" sz="2000" b="1">
                <a:solidFill>
                  <a:prstClr val="black"/>
                </a:solidFill>
                <a:latin typeface="Georgia" panose="02040502050405020303" pitchFamily="18" charset="0"/>
              </a:rPr>
              <a:t>Termination Reminders</a:t>
            </a:r>
          </a:p>
          <a:p>
            <a:pPr marL="342900" marR="0" lvl="0" indent="-342900" algn="l" defTabSz="914400" rtl="0" eaLnBrk="1" fontAlgn="auto" latinLnBrk="0" hangingPunct="1">
              <a:lnSpc>
                <a:spcPct val="100000"/>
              </a:lnSpc>
              <a:spcBef>
                <a:spcPts val="0"/>
              </a:spcBef>
              <a:spcAft>
                <a:spcPts val="0"/>
              </a:spcAft>
              <a:buClrTx/>
              <a:buSzTx/>
              <a:buFont typeface="Arial"/>
              <a:buChar char="•"/>
              <a:tabLst/>
              <a:defRPr/>
            </a:pPr>
            <a:r>
              <a:rPr kumimoji="0" lang="en-US" sz="2000" b="1" i="0" u="none" strike="noStrike" kern="1200" cap="none" spc="0" normalizeH="0" baseline="0" noProof="0">
                <a:ln>
                  <a:noFill/>
                </a:ln>
                <a:solidFill>
                  <a:prstClr val="black"/>
                </a:solidFill>
                <a:effectLst/>
                <a:uLnTx/>
                <a:uFillTx/>
                <a:latin typeface="Georgia" panose="02040502050405020303" pitchFamily="18" charset="0"/>
                <a:ea typeface="+mn-ea"/>
                <a:cs typeface="+mn-cs"/>
              </a:rPr>
              <a:t>UGAJobs Training Resources</a:t>
            </a:r>
          </a:p>
          <a:p>
            <a:pPr marL="342900" marR="0" lvl="0" indent="-342900" algn="l" defTabSz="914400" rtl="0" eaLnBrk="1" fontAlgn="auto" latinLnBrk="0" hangingPunct="1">
              <a:lnSpc>
                <a:spcPct val="100000"/>
              </a:lnSpc>
              <a:spcBef>
                <a:spcPts val="0"/>
              </a:spcBef>
              <a:spcAft>
                <a:spcPts val="0"/>
              </a:spcAft>
              <a:buClrTx/>
              <a:buSzTx/>
              <a:buFont typeface="Arial"/>
              <a:buChar char="•"/>
              <a:tabLst/>
              <a:defRPr/>
            </a:pPr>
            <a:endParaRPr kumimoji="0" lang="en-US" sz="2000" b="1" i="0" u="none" strike="noStrike" kern="1200" cap="none" spc="0" normalizeH="0" baseline="0" noProof="0">
              <a:ln>
                <a:noFill/>
              </a:ln>
              <a:solidFill>
                <a:prstClr val="black"/>
              </a:solidFill>
              <a:effectLst/>
              <a:uLnTx/>
              <a:uFillTx/>
              <a:latin typeface="Georgia" panose="02040502050405020303" pitchFamily="18"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a:ln>
                <a:noFill/>
              </a:ln>
              <a:solidFill>
                <a:prstClr val="black"/>
              </a:solidFill>
              <a:effectLst/>
              <a:uLnTx/>
              <a:uFillTx/>
              <a:latin typeface="Georgia" panose="02040502050405020303" pitchFamily="18" charset="0"/>
              <a:ea typeface="+mn-ea"/>
              <a:cs typeface="+mn-cs"/>
            </a:endParaRPr>
          </a:p>
        </p:txBody>
      </p:sp>
      <p:sp>
        <p:nvSpPr>
          <p:cNvPr id="9" name="Subtitle 1">
            <a:extLst>
              <a:ext uri="{FF2B5EF4-FFF2-40B4-BE49-F238E27FC236}">
                <a16:creationId xmlns:a16="http://schemas.microsoft.com/office/drawing/2014/main" id="{2EBD2B96-2F8F-4BD8-BA2E-88C1304B9B6C}"/>
              </a:ext>
            </a:extLst>
          </p:cNvPr>
          <p:cNvSpPr txBox="1">
            <a:spLocks/>
          </p:cNvSpPr>
          <p:nvPr/>
        </p:nvSpPr>
        <p:spPr>
          <a:xfrm>
            <a:off x="3283378" y="1045463"/>
            <a:ext cx="6860414" cy="1042291"/>
          </a:xfrm>
          <a:prstGeom prst="rect">
            <a:avLst/>
          </a:prstGeom>
        </p:spPr>
        <p:txBody>
          <a:bodyPr vert="horz" lIns="91440" tIns="45720" rIns="91440" bIns="45720" rtlCol="0" anchor="t">
            <a:normAutofit fontScale="77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Calibri" pitchFamily="34" charset="0"/>
                <a:ea typeface="Open Sans" pitchFamily="34" charset="0"/>
                <a:cs typeface="Open Sans" pitchFamily="34" charset="0"/>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Calibri" pitchFamily="34" charset="0"/>
                <a:ea typeface="Open Sans" pitchFamily="34" charset="0"/>
                <a:cs typeface="Open Sans" pitchFamily="34" charset="0"/>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Calibri" pitchFamily="34" charset="0"/>
                <a:ea typeface="Open Sans" pitchFamily="34" charset="0"/>
                <a:cs typeface="Open Sans" pitchFamily="34" charset="0"/>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Calibri" pitchFamily="34" charset="0"/>
                <a:ea typeface="Open Sans" pitchFamily="34" charset="0"/>
                <a:cs typeface="Open Sans" pitchFamily="34" charset="0"/>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Calibri" pitchFamily="34" charset="0"/>
                <a:ea typeface="Open Sans" pitchFamily="34" charset="0"/>
                <a:cs typeface="Open Sans" pitchFamily="34" charset="0"/>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
                <a:srgbClr val="AD0101"/>
              </a:buClr>
              <a:buSzPct val="85000"/>
              <a:buFont typeface="Arial" pitchFamily="34" charset="0"/>
              <a:buNone/>
              <a:tabLst/>
              <a:defRPr/>
            </a:pPr>
            <a:r>
              <a:rPr kumimoji="0" lang="en-US" sz="5000" b="1" i="0" u="none" strike="noStrike" kern="1200" cap="none" spc="0" normalizeH="0" baseline="0" noProof="0">
                <a:ln>
                  <a:noFill/>
                </a:ln>
                <a:solidFill>
                  <a:prstClr val="black"/>
                </a:solidFill>
                <a:effectLst/>
                <a:uLnTx/>
                <a:uFillTx/>
                <a:latin typeface="Georgia"/>
              </a:rPr>
              <a:t>Agenda/General Session </a:t>
            </a:r>
            <a:endParaRPr kumimoji="0" lang="en-US" sz="5000" b="1" i="0" u="none" strike="noStrike" kern="1200" cap="none" spc="0" normalizeH="0" baseline="0" noProof="0">
              <a:ln>
                <a:noFill/>
              </a:ln>
              <a:solidFill>
                <a:prstClr val="black"/>
              </a:solidFill>
              <a:effectLst/>
              <a:uLnTx/>
              <a:uFillTx/>
              <a:latin typeface="Georgi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
                <a:srgbClr val="AD0101"/>
              </a:buClr>
              <a:buSzPct val="85000"/>
              <a:buFont typeface="Arial" pitchFamily="34" charset="0"/>
              <a:buNone/>
              <a:tabLst/>
              <a:defRPr/>
            </a:pPr>
            <a:endParaRPr kumimoji="0" lang="en-US" sz="2400" b="0" i="0" u="none" strike="noStrike" kern="1200" cap="none" spc="0" normalizeH="0" baseline="0" noProof="0">
              <a:ln>
                <a:noFill/>
              </a:ln>
              <a:solidFill>
                <a:prstClr val="black"/>
              </a:solidFill>
              <a:effectLst/>
              <a:uLnTx/>
              <a:uFillTx/>
              <a:latin typeface="Calibri" pitchFamily="34" charset="0"/>
              <a:cs typeface="Calibri" pitchFamily="34" charset="0"/>
            </a:endParaRPr>
          </a:p>
        </p:txBody>
      </p:sp>
      <p:cxnSp>
        <p:nvCxnSpPr>
          <p:cNvPr id="3" name="Straight Connector 2">
            <a:extLst>
              <a:ext uri="{FF2B5EF4-FFF2-40B4-BE49-F238E27FC236}">
                <a16:creationId xmlns:a16="http://schemas.microsoft.com/office/drawing/2014/main" id="{B234C033-AFD5-49FE-AAA3-94954BF0B098}"/>
              </a:ext>
            </a:extLst>
          </p:cNvPr>
          <p:cNvCxnSpPr/>
          <p:nvPr/>
        </p:nvCxnSpPr>
        <p:spPr>
          <a:xfrm flipV="1">
            <a:off x="1126693" y="1539164"/>
            <a:ext cx="10591800" cy="5987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A289DD3-D4D2-4C16-881E-37750F9DBE3D}"/>
              </a:ext>
            </a:extLst>
          </p:cNvPr>
          <p:cNvSpPr txBox="1"/>
          <p:nvPr/>
        </p:nvSpPr>
        <p:spPr>
          <a:xfrm>
            <a:off x="6154788" y="1729667"/>
            <a:ext cx="6145689" cy="33855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defRPr/>
            </a:pPr>
            <a:r>
              <a:rPr lang="en-US" b="1">
                <a:solidFill>
                  <a:prstClr val="black"/>
                </a:solidFill>
                <a:latin typeface="Georgia" panose="02040502050405020303" pitchFamily="18" charset="0"/>
              </a:rPr>
              <a:t>Georgia Statewide Background </a:t>
            </a:r>
          </a:p>
          <a:p>
            <a:pPr marL="342900" indent="-342900">
              <a:buFont typeface="Arial"/>
              <a:buChar char="•"/>
              <a:defRPr/>
            </a:pPr>
            <a:r>
              <a:rPr lang="en-US" b="1">
                <a:solidFill>
                  <a:prstClr val="black"/>
                </a:solidFill>
                <a:latin typeface="Georgia" panose="02040502050405020303" pitchFamily="18" charset="0"/>
              </a:rPr>
              <a:t>Investigations – Update</a:t>
            </a:r>
          </a:p>
          <a:p>
            <a:pPr marL="342900" indent="-342900">
              <a:buFont typeface="Arial"/>
              <a:buChar char="•"/>
              <a:defRPr/>
            </a:pPr>
            <a:r>
              <a:rPr lang="en-US" b="1">
                <a:solidFill>
                  <a:prstClr val="black"/>
                </a:solidFill>
                <a:latin typeface="Georgia" panose="02040502050405020303" pitchFamily="18" charset="0"/>
              </a:rPr>
              <a:t>2019 W-2s in OneUSG Connect</a:t>
            </a:r>
          </a:p>
          <a:p>
            <a:pPr marL="342900" indent="-342900">
              <a:buFont typeface="Arial"/>
              <a:buChar char="•"/>
              <a:defRPr/>
            </a:pPr>
            <a:r>
              <a:rPr lang="en-US" b="1">
                <a:solidFill>
                  <a:prstClr val="black"/>
                </a:solidFill>
                <a:latin typeface="Georgia" panose="02040502050405020303" pitchFamily="18" charset="0"/>
              </a:rPr>
              <a:t>Entering Consent for Electronic W-2</a:t>
            </a:r>
          </a:p>
          <a:p>
            <a:pPr marL="342900" indent="-342900">
              <a:buFont typeface="Arial"/>
              <a:buChar char="•"/>
              <a:defRPr/>
            </a:pPr>
            <a:r>
              <a:rPr lang="en-US" b="1">
                <a:solidFill>
                  <a:prstClr val="black"/>
                </a:solidFill>
                <a:latin typeface="Georgia" panose="02040502050405020303" pitchFamily="18" charset="0"/>
              </a:rPr>
              <a:t>Faculty Contract Delivery Timeline</a:t>
            </a:r>
          </a:p>
          <a:p>
            <a:pPr marL="342900" indent="-342900">
              <a:buFont typeface="Arial"/>
              <a:buChar char="•"/>
              <a:defRPr/>
            </a:pPr>
            <a:r>
              <a:rPr lang="en-US" b="1">
                <a:solidFill>
                  <a:prstClr val="black"/>
                </a:solidFill>
                <a:latin typeface="Georgia" panose="02040502050405020303" pitchFamily="18" charset="0"/>
              </a:rPr>
              <a:t>Office of Faculty Affairs Open Office Hours</a:t>
            </a:r>
          </a:p>
          <a:p>
            <a:pPr marL="342900" indent="-342900">
              <a:buFont typeface="Arial"/>
              <a:buChar char="•"/>
              <a:defRPr/>
            </a:pPr>
            <a:r>
              <a:rPr lang="en-US" b="1">
                <a:solidFill>
                  <a:prstClr val="black"/>
                </a:solidFill>
                <a:latin typeface="Georgia" panose="02040502050405020303" pitchFamily="18" charset="0"/>
              </a:rPr>
              <a:t>Compensatory (Comp) Payout FY2019</a:t>
            </a:r>
          </a:p>
          <a:p>
            <a:pPr marL="342900" lvl="0" indent="-342900">
              <a:buFont typeface="Arial"/>
              <a:buChar char="•"/>
              <a:defRPr/>
            </a:pPr>
            <a:r>
              <a:rPr lang="en-US" b="1">
                <a:solidFill>
                  <a:prstClr val="black"/>
                </a:solidFill>
                <a:latin typeface="Georgia"/>
              </a:rPr>
              <a:t>Faculty Access Extension</a:t>
            </a:r>
          </a:p>
          <a:p>
            <a:pPr marL="342900" lvl="0" indent="-342900">
              <a:buFont typeface="Arial"/>
              <a:buChar char="•"/>
              <a:defRPr/>
            </a:pPr>
            <a:r>
              <a:rPr lang="en-US" b="1">
                <a:solidFill>
                  <a:prstClr val="black"/>
                </a:solidFill>
                <a:latin typeface="Georgia"/>
              </a:rPr>
              <a:t>May 2019 Calendar View</a:t>
            </a:r>
          </a:p>
          <a:p>
            <a:pPr marL="342900" lvl="0" indent="-342900">
              <a:buFont typeface="Arial"/>
              <a:buChar char="•"/>
              <a:defRPr/>
            </a:pPr>
            <a:r>
              <a:rPr lang="en-US" b="1">
                <a:solidFill>
                  <a:prstClr val="black"/>
                </a:solidFill>
                <a:latin typeface="Georgia"/>
              </a:rPr>
              <a:t>June 2019 Calendar View</a:t>
            </a:r>
          </a:p>
          <a:p>
            <a:pPr marL="342900" lvl="0" indent="-342900">
              <a:buFont typeface="Arial"/>
              <a:buChar char="•"/>
              <a:defRPr/>
            </a:pPr>
            <a:endParaRPr lang="en-US" b="1">
              <a:solidFill>
                <a:prstClr val="black"/>
              </a:solidFill>
              <a:latin typeface="Georgia"/>
            </a:endParaRP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endParaRPr kumimoji="0" lang="en-US" sz="1600" b="0" i="0" u="none" strike="noStrike" kern="1200" cap="none" spc="0" normalizeH="0" baseline="0" noProof="0">
              <a:ln>
                <a:noFill/>
              </a:ln>
              <a:solidFill>
                <a:prstClr val="black"/>
              </a:solidFill>
              <a:effectLst/>
              <a:uLnTx/>
              <a:uFillTx/>
              <a:latin typeface="Georgia"/>
              <a:ea typeface="+mn-ea"/>
              <a:cs typeface="+mn-cs"/>
            </a:endParaRPr>
          </a:p>
        </p:txBody>
      </p:sp>
    </p:spTree>
    <p:extLst>
      <p:ext uri="{BB962C8B-B14F-4D97-AF65-F5344CB8AC3E}">
        <p14:creationId xmlns:p14="http://schemas.microsoft.com/office/powerpoint/2010/main" val="238328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3366" y="621271"/>
            <a:ext cx="8229600" cy="990600"/>
          </a:xfrm>
        </p:spPr>
        <p:txBody>
          <a:bodyPr>
            <a:normAutofit fontScale="90000"/>
          </a:bodyPr>
          <a:lstStyle/>
          <a:p>
            <a:pPr algn="ctr"/>
            <a:br>
              <a:rPr lang="en-US" b="1">
                <a:solidFill>
                  <a:srgbClr val="BA0C2F"/>
                </a:solidFill>
                <a:latin typeface="Georgia" charset="0"/>
                <a:ea typeface="Georgia" charset="0"/>
                <a:cs typeface="Georgia" charset="0"/>
              </a:rPr>
            </a:br>
            <a:r>
              <a:rPr lang="en-US" b="1">
                <a:solidFill>
                  <a:srgbClr val="BA0C2F"/>
                </a:solidFill>
                <a:latin typeface="Georgia" charset="0"/>
                <a:ea typeface="Georgia" charset="0"/>
                <a:cs typeface="Georgia" charset="0"/>
              </a:rPr>
              <a:t>Office of Faculty Affairs</a:t>
            </a:r>
            <a:br>
              <a:rPr lang="en-US" b="1">
                <a:solidFill>
                  <a:srgbClr val="BA0C2F"/>
                </a:solidFill>
                <a:latin typeface="Georgia" charset="0"/>
                <a:ea typeface="Georgia" charset="0"/>
                <a:cs typeface="Georgia" charset="0"/>
              </a:rPr>
            </a:br>
            <a:r>
              <a:rPr lang="en-US" b="1">
                <a:solidFill>
                  <a:schemeClr val="tx1"/>
                </a:solidFill>
                <a:latin typeface="Georgia" charset="0"/>
                <a:ea typeface="Georgia" charset="0"/>
                <a:cs typeface="Georgia" charset="0"/>
              </a:rPr>
              <a:t>Open Office Hours</a:t>
            </a:r>
            <a:br>
              <a:rPr lang="en-US" b="1">
                <a:solidFill>
                  <a:srgbClr val="BA0C2F"/>
                </a:solidFill>
                <a:latin typeface="Georgia" charset="0"/>
                <a:ea typeface="Georgia" charset="0"/>
                <a:cs typeface="Georgia" charset="0"/>
              </a:rPr>
            </a:br>
            <a:br>
              <a:rPr lang="en-US" b="1">
                <a:solidFill>
                  <a:srgbClr val="BA0C2F"/>
                </a:solidFill>
                <a:latin typeface="Georgia" charset="0"/>
                <a:ea typeface="Georgia" charset="0"/>
                <a:cs typeface="Georgia" charset="0"/>
              </a:rPr>
            </a:br>
            <a:endParaRPr lang="en-US">
              <a:solidFill>
                <a:schemeClr val="tx1"/>
              </a:solidFill>
            </a:endParaRPr>
          </a:p>
        </p:txBody>
      </p:sp>
      <p:sp>
        <p:nvSpPr>
          <p:cNvPr id="9" name="Content Placeholder 8"/>
          <p:cNvSpPr>
            <a:spLocks noGrp="1"/>
          </p:cNvSpPr>
          <p:nvPr>
            <p:ph idx="1"/>
          </p:nvPr>
        </p:nvSpPr>
        <p:spPr>
          <a:xfrm>
            <a:off x="213360" y="1611871"/>
            <a:ext cx="11684000" cy="4076700"/>
          </a:xfrm>
        </p:spPr>
        <p:txBody>
          <a:bodyPr/>
          <a:lstStyle/>
          <a:p>
            <a:r>
              <a:rPr lang="en-US" sz="2600">
                <a:latin typeface="Georgia" panose="02040502050405020303" pitchFamily="18" charset="0"/>
              </a:rPr>
              <a:t>The Office of Faculty Affairs will offer open office hours on May 20</a:t>
            </a:r>
            <a:r>
              <a:rPr lang="en-US" sz="2600" baseline="30000">
                <a:latin typeface="Georgia" panose="02040502050405020303" pitchFamily="18" charset="0"/>
              </a:rPr>
              <a:t>th</a:t>
            </a:r>
            <a:r>
              <a:rPr lang="en-US" sz="2600">
                <a:latin typeface="Georgia" panose="02040502050405020303" pitchFamily="18" charset="0"/>
              </a:rPr>
              <a:t> and May 21</a:t>
            </a:r>
            <a:r>
              <a:rPr lang="en-US" sz="2600" baseline="30000">
                <a:latin typeface="Georgia" panose="02040502050405020303" pitchFamily="18" charset="0"/>
              </a:rPr>
              <a:t>st</a:t>
            </a:r>
            <a:r>
              <a:rPr lang="en-US" sz="2600">
                <a:latin typeface="Georgia" panose="02040502050405020303" pitchFamily="18" charset="0"/>
              </a:rPr>
              <a:t> from 2:00 – 4:00 to help staff execute their faculty contract data query.</a:t>
            </a:r>
          </a:p>
          <a:p>
            <a:r>
              <a:rPr lang="en-US" sz="2600">
                <a:latin typeface="Georgia" panose="02040502050405020303" pitchFamily="18" charset="0"/>
              </a:rPr>
              <a:t>Do plan to bring your laptops to the session.</a:t>
            </a:r>
          </a:p>
          <a:p>
            <a:r>
              <a:rPr lang="en-US" sz="2600">
                <a:latin typeface="Georgia" panose="02040502050405020303" pitchFamily="18" charset="0"/>
              </a:rPr>
              <a:t>Dates &amp; Times</a:t>
            </a:r>
          </a:p>
          <a:p>
            <a:pPr lvl="1"/>
            <a:r>
              <a:rPr lang="en-US" sz="2600">
                <a:latin typeface="Georgia" panose="02040502050405020303" pitchFamily="18" charset="0"/>
              </a:rPr>
              <a:t>Monday, May 20, 2019	2:00 p.m. to 4:00 p.m.</a:t>
            </a:r>
          </a:p>
          <a:p>
            <a:pPr lvl="2"/>
            <a:r>
              <a:rPr lang="en-US" sz="2400">
                <a:latin typeface="Georgia" panose="02040502050405020303" pitchFamily="18" charset="0"/>
              </a:rPr>
              <a:t>Caldwell Hall, Room 407</a:t>
            </a:r>
          </a:p>
          <a:p>
            <a:pPr lvl="1"/>
            <a:r>
              <a:rPr lang="en-US" sz="2600">
                <a:latin typeface="Georgia" panose="02040502050405020303" pitchFamily="18" charset="0"/>
              </a:rPr>
              <a:t>Tuesday, May 21, 2019	2:00 p.m. to 4:00 p.m.</a:t>
            </a:r>
          </a:p>
          <a:p>
            <a:pPr lvl="2"/>
            <a:r>
              <a:rPr lang="en-US" sz="2400">
                <a:latin typeface="Georgia" panose="02040502050405020303" pitchFamily="18" charset="0"/>
              </a:rPr>
              <a:t>Caldwell Hall, Room 414</a:t>
            </a:r>
          </a:p>
          <a:p>
            <a:pPr marL="0" indent="0">
              <a:buNone/>
            </a:pPr>
            <a:endParaRPr lang="en-US" sz="1000"/>
          </a:p>
        </p:txBody>
      </p:sp>
    </p:spTree>
    <p:extLst>
      <p:ext uri="{BB962C8B-B14F-4D97-AF65-F5344CB8AC3E}">
        <p14:creationId xmlns:p14="http://schemas.microsoft.com/office/powerpoint/2010/main" val="1197305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090" y="268363"/>
            <a:ext cx="8839200" cy="947671"/>
          </a:xfrm>
        </p:spPr>
        <p:txBody>
          <a:bodyPr>
            <a:normAutofit fontScale="90000"/>
          </a:bodyPr>
          <a:lstStyle/>
          <a:p>
            <a:pPr algn="ctr"/>
            <a:br>
              <a:rPr lang="en-US" b="1">
                <a:latin typeface="Georgia" charset="0"/>
                <a:ea typeface="Georgia" charset="0"/>
                <a:cs typeface="Georgia" charset="0"/>
              </a:rPr>
            </a:br>
            <a:br>
              <a:rPr lang="en-US" b="1">
                <a:latin typeface="Georgia"/>
                <a:ea typeface="Georgia" charset="0"/>
                <a:cs typeface="Georgia" charset="0"/>
              </a:rPr>
            </a:br>
            <a:r>
              <a:rPr lang="en-US" b="1">
                <a:solidFill>
                  <a:srgbClr val="BA0C2F"/>
                </a:solidFill>
                <a:latin typeface="Georgia"/>
                <a:ea typeface="Georgia" charset="0"/>
                <a:cs typeface="Georgia" charset="0"/>
              </a:rPr>
              <a:t>Absence Management/</a:t>
            </a:r>
            <a:r>
              <a:rPr lang="en-US" sz="3600" b="1">
                <a:solidFill>
                  <a:srgbClr val="BA0C2F"/>
                </a:solidFill>
                <a:latin typeface="Georgia"/>
                <a:ea typeface="Georgia" charset="0"/>
                <a:cs typeface="Georgia" charset="0"/>
              </a:rPr>
              <a:t>Time &amp; Labor</a:t>
            </a:r>
            <a:br>
              <a:rPr lang="en-US" sz="3600" b="1">
                <a:latin typeface="Georgia" charset="0"/>
                <a:ea typeface="Georgia" charset="0"/>
                <a:cs typeface="Georgia" charset="0"/>
              </a:rPr>
            </a:br>
            <a:r>
              <a:rPr lang="en-US" sz="3600" b="1">
                <a:solidFill>
                  <a:schemeClr val="tx1"/>
                </a:solidFill>
                <a:latin typeface="Georgia"/>
              </a:rPr>
              <a:t>Compensatory (Comp) Payout FY2019</a:t>
            </a:r>
            <a:br>
              <a:rPr lang="en-US" b="1">
                <a:latin typeface="Georgia"/>
              </a:rPr>
            </a:br>
            <a:br>
              <a:rPr lang="en-US" b="1">
                <a:latin typeface="Georgia"/>
              </a:rPr>
            </a:br>
            <a:endParaRPr lang="en-US">
              <a:solidFill>
                <a:schemeClr val="tx1"/>
              </a:solidFill>
            </a:endParaRPr>
          </a:p>
        </p:txBody>
      </p:sp>
      <p:sp>
        <p:nvSpPr>
          <p:cNvPr id="9" name="Content Placeholder 8"/>
          <p:cNvSpPr>
            <a:spLocks noGrp="1"/>
          </p:cNvSpPr>
          <p:nvPr>
            <p:ph idx="1"/>
          </p:nvPr>
        </p:nvSpPr>
        <p:spPr>
          <a:xfrm>
            <a:off x="564068" y="1737981"/>
            <a:ext cx="11247315" cy="4076700"/>
          </a:xfrm>
        </p:spPr>
        <p:txBody>
          <a:bodyPr vert="horz" lIns="91440" tIns="45720" rIns="91440" bIns="45720" rtlCol="0" anchor="t">
            <a:normAutofit/>
          </a:bodyPr>
          <a:lstStyle/>
          <a:p>
            <a:r>
              <a:rPr lang="en-US" i="1">
                <a:latin typeface="Georgia"/>
              </a:rPr>
              <a:t>Compensatory time</a:t>
            </a:r>
            <a:r>
              <a:rPr lang="en-US">
                <a:latin typeface="Georgia"/>
              </a:rPr>
              <a:t> is earned in lieu of overtime hours being paid for eligible employees who work in excess of 40 hours during a workweek according to FLSA standards.</a:t>
            </a:r>
          </a:p>
          <a:p>
            <a:endParaRPr lang="en-US">
              <a:latin typeface="Georgia"/>
            </a:endParaRPr>
          </a:p>
          <a:p>
            <a:endParaRPr lang="en-US">
              <a:latin typeface="Georgia"/>
            </a:endParaRPr>
          </a:p>
          <a:p>
            <a:pPr marL="0" indent="0">
              <a:buNone/>
            </a:pPr>
            <a:endParaRPr lang="en-US" sz="1000"/>
          </a:p>
        </p:txBody>
      </p:sp>
    </p:spTree>
    <p:extLst>
      <p:ext uri="{BB962C8B-B14F-4D97-AF65-F5344CB8AC3E}">
        <p14:creationId xmlns:p14="http://schemas.microsoft.com/office/powerpoint/2010/main" val="2983240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090" y="268363"/>
            <a:ext cx="8839200" cy="947671"/>
          </a:xfrm>
        </p:spPr>
        <p:txBody>
          <a:bodyPr>
            <a:normAutofit fontScale="90000"/>
          </a:bodyPr>
          <a:lstStyle/>
          <a:p>
            <a:pPr algn="ctr"/>
            <a:br>
              <a:rPr lang="en-US" b="1">
                <a:latin typeface="Georgia" charset="0"/>
                <a:ea typeface="Georgia" charset="0"/>
                <a:cs typeface="Georgia" charset="0"/>
              </a:rPr>
            </a:br>
            <a:br>
              <a:rPr lang="en-US" b="1">
                <a:latin typeface="Georgia"/>
                <a:ea typeface="Georgia" charset="0"/>
                <a:cs typeface="Georgia" charset="0"/>
              </a:rPr>
            </a:br>
            <a:r>
              <a:rPr lang="en-US" b="1">
                <a:solidFill>
                  <a:srgbClr val="BA0C2F"/>
                </a:solidFill>
                <a:latin typeface="Georgia"/>
                <a:ea typeface="Georgia" charset="0"/>
                <a:cs typeface="Georgia" charset="0"/>
              </a:rPr>
              <a:t>Absence Management/</a:t>
            </a:r>
            <a:r>
              <a:rPr lang="en-US" sz="3600" b="1">
                <a:solidFill>
                  <a:srgbClr val="BA0C2F"/>
                </a:solidFill>
                <a:latin typeface="Georgia"/>
                <a:ea typeface="Georgia" charset="0"/>
                <a:cs typeface="Georgia" charset="0"/>
              </a:rPr>
              <a:t>Time &amp; Labor</a:t>
            </a:r>
            <a:br>
              <a:rPr lang="en-US" sz="3600" b="1">
                <a:latin typeface="Georgia" charset="0"/>
                <a:ea typeface="Georgia" charset="0"/>
                <a:cs typeface="Georgia" charset="0"/>
              </a:rPr>
            </a:br>
            <a:r>
              <a:rPr lang="en-US" sz="3600" b="1">
                <a:solidFill>
                  <a:schemeClr val="tx1"/>
                </a:solidFill>
                <a:latin typeface="Georgia"/>
              </a:rPr>
              <a:t>Compensatory (Comp) Payout FY2019</a:t>
            </a:r>
            <a:br>
              <a:rPr lang="en-US" b="1">
                <a:latin typeface="Georgia"/>
              </a:rPr>
            </a:br>
            <a:br>
              <a:rPr lang="en-US" b="1">
                <a:latin typeface="Georgia"/>
              </a:rPr>
            </a:br>
            <a:endParaRPr lang="en-US">
              <a:solidFill>
                <a:schemeClr val="tx1"/>
              </a:solidFill>
            </a:endParaRPr>
          </a:p>
        </p:txBody>
      </p:sp>
      <p:sp>
        <p:nvSpPr>
          <p:cNvPr id="9" name="Content Placeholder 8"/>
          <p:cNvSpPr>
            <a:spLocks noGrp="1"/>
          </p:cNvSpPr>
          <p:nvPr>
            <p:ph idx="1"/>
          </p:nvPr>
        </p:nvSpPr>
        <p:spPr>
          <a:xfrm>
            <a:off x="311872" y="1453896"/>
            <a:ext cx="11506502" cy="4076700"/>
          </a:xfrm>
        </p:spPr>
        <p:txBody>
          <a:bodyPr vert="horz" lIns="91440" tIns="45720" rIns="91440" bIns="45720" rtlCol="0" anchor="t">
            <a:normAutofit/>
          </a:bodyPr>
          <a:lstStyle/>
          <a:p>
            <a:r>
              <a:rPr lang="en-US">
                <a:latin typeface="Georgia"/>
              </a:rPr>
              <a:t>Due to June upgrade downtimes and compressed processing schedule, comp payout will be processed </a:t>
            </a:r>
            <a:r>
              <a:rPr lang="en-US" i="1">
                <a:latin typeface="Georgia"/>
              </a:rPr>
              <a:t>early</a:t>
            </a:r>
            <a:r>
              <a:rPr lang="en-US">
                <a:latin typeface="Georgia"/>
              </a:rPr>
              <a:t> this year.</a:t>
            </a:r>
            <a:endParaRPr lang="en-US"/>
          </a:p>
          <a:p>
            <a:r>
              <a:rPr lang="en-US">
                <a:latin typeface="Georgia"/>
              </a:rPr>
              <a:t>Comp payouts will be based on the balance as of May 18, 2019.</a:t>
            </a:r>
          </a:p>
          <a:p>
            <a:r>
              <a:rPr lang="en-US">
                <a:latin typeface="Georgia"/>
              </a:rPr>
              <a:t>Payouts will be added to the timesheet during the 5/19 - 6/1 pay period to be paid on June 7, 2019.</a:t>
            </a:r>
          </a:p>
          <a:p>
            <a:r>
              <a:rPr lang="en-US">
                <a:latin typeface="Georgia"/>
              </a:rPr>
              <a:t>If an employee has a scheduled leave event prior to 6/30/19, comp hours can be used for the leave event </a:t>
            </a:r>
            <a:r>
              <a:rPr lang="en-US" i="1">
                <a:latin typeface="Georgia"/>
              </a:rPr>
              <a:t>instead</a:t>
            </a:r>
            <a:r>
              <a:rPr lang="en-US">
                <a:latin typeface="Georgia"/>
              </a:rPr>
              <a:t> of the payout.</a:t>
            </a:r>
          </a:p>
          <a:p>
            <a:pPr lvl="1"/>
            <a:r>
              <a:rPr lang="en-US" sz="2200">
                <a:latin typeface="Georgia"/>
              </a:rPr>
              <a:t>For central tracking purposes, these leave events will need to be submitted and approved by 5pm on 6/1/19</a:t>
            </a:r>
            <a:r>
              <a:rPr lang="en-US">
                <a:latin typeface="Georgia"/>
              </a:rPr>
              <a:t>.</a:t>
            </a:r>
          </a:p>
          <a:p>
            <a:endParaRPr lang="en-US">
              <a:latin typeface="Georgia"/>
            </a:endParaRPr>
          </a:p>
          <a:p>
            <a:endParaRPr lang="en-US">
              <a:latin typeface="Georgia"/>
            </a:endParaRPr>
          </a:p>
          <a:p>
            <a:pPr marL="0" indent="0">
              <a:buNone/>
            </a:pPr>
            <a:endParaRPr lang="en-US" sz="1000"/>
          </a:p>
        </p:txBody>
      </p:sp>
    </p:spTree>
    <p:extLst>
      <p:ext uri="{BB962C8B-B14F-4D97-AF65-F5344CB8AC3E}">
        <p14:creationId xmlns:p14="http://schemas.microsoft.com/office/powerpoint/2010/main" val="1870427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6449" y="268363"/>
            <a:ext cx="8866853" cy="947671"/>
          </a:xfrm>
        </p:spPr>
        <p:txBody>
          <a:bodyPr>
            <a:normAutofit fontScale="90000"/>
          </a:bodyPr>
          <a:lstStyle/>
          <a:p>
            <a:pPr algn="ctr"/>
            <a:br>
              <a:rPr lang="en-US" b="1">
                <a:latin typeface="Georgia" charset="0"/>
                <a:ea typeface="Georgia" charset="0"/>
                <a:cs typeface="Georgia" charset="0"/>
              </a:rPr>
            </a:br>
            <a:br>
              <a:rPr lang="en-US" b="1">
                <a:latin typeface="Georgia"/>
                <a:ea typeface="Georgia" charset="0"/>
                <a:cs typeface="Georgia" charset="0"/>
              </a:rPr>
            </a:br>
            <a:r>
              <a:rPr lang="en-US" b="1">
                <a:solidFill>
                  <a:srgbClr val="BA0C2F"/>
                </a:solidFill>
                <a:latin typeface="Georgia"/>
                <a:ea typeface="Georgia" charset="0"/>
                <a:cs typeface="Georgia" charset="0"/>
              </a:rPr>
              <a:t>Absence Management/</a:t>
            </a:r>
            <a:r>
              <a:rPr lang="en-US" sz="3600" b="1">
                <a:solidFill>
                  <a:srgbClr val="BA0C2F"/>
                </a:solidFill>
                <a:latin typeface="Georgia"/>
                <a:ea typeface="Georgia" charset="0"/>
                <a:cs typeface="Georgia" charset="0"/>
              </a:rPr>
              <a:t>Time &amp; Labor</a:t>
            </a:r>
            <a:br>
              <a:rPr lang="en-US" sz="3600" b="1">
                <a:latin typeface="Georgia" charset="0"/>
                <a:ea typeface="Georgia" charset="0"/>
                <a:cs typeface="Georgia" charset="0"/>
              </a:rPr>
            </a:br>
            <a:r>
              <a:rPr lang="en-US" sz="3600" b="1">
                <a:solidFill>
                  <a:schemeClr val="tx1"/>
                </a:solidFill>
                <a:latin typeface="Georgia"/>
              </a:rPr>
              <a:t>Compensatory (Comp) Payout FY2019</a:t>
            </a:r>
            <a:br>
              <a:rPr lang="en-US" b="1">
                <a:latin typeface="Georgia"/>
              </a:rPr>
            </a:br>
            <a:br>
              <a:rPr lang="en-US" b="1">
                <a:latin typeface="Georgia"/>
              </a:rPr>
            </a:br>
            <a:endParaRPr lang="en-US">
              <a:solidFill>
                <a:schemeClr val="tx1"/>
              </a:solidFill>
            </a:endParaRPr>
          </a:p>
        </p:txBody>
      </p:sp>
      <p:sp>
        <p:nvSpPr>
          <p:cNvPr id="9" name="Content Placeholder 8"/>
          <p:cNvSpPr>
            <a:spLocks noGrp="1"/>
          </p:cNvSpPr>
          <p:nvPr>
            <p:ph idx="1"/>
          </p:nvPr>
        </p:nvSpPr>
        <p:spPr>
          <a:xfrm>
            <a:off x="263200" y="1479605"/>
            <a:ext cx="11338444" cy="3977099"/>
          </a:xfrm>
        </p:spPr>
        <p:txBody>
          <a:bodyPr vert="horz" lIns="91440" tIns="45720" rIns="91440" bIns="45720" rtlCol="0" anchor="t">
            <a:normAutofit/>
          </a:bodyPr>
          <a:lstStyle/>
          <a:p>
            <a:r>
              <a:rPr lang="en-US">
                <a:latin typeface="Georgia"/>
              </a:rPr>
              <a:t>To determine the number of hours to be paid follow the training tutorial below: </a:t>
            </a:r>
            <a:endParaRPr lang="en-US"/>
          </a:p>
          <a:p>
            <a:pPr lvl="1"/>
            <a:r>
              <a:rPr lang="en-US" sz="2200">
                <a:latin typeface="Georgia"/>
                <a:hlinkClick r:id="rId3"/>
              </a:rPr>
              <a:t>Viewing an Employee's Leave Balances</a:t>
            </a:r>
          </a:p>
          <a:p>
            <a:pPr lvl="1"/>
            <a:r>
              <a:rPr lang="en-US" sz="2200">
                <a:latin typeface="Georgia"/>
              </a:rPr>
              <a:t>Use biweekly period end date of 5/18/19. </a:t>
            </a:r>
          </a:p>
          <a:p>
            <a:pPr lvl="1"/>
            <a:r>
              <a:rPr lang="en-US" sz="2200">
                <a:latin typeface="Georgia"/>
              </a:rPr>
              <a:t>The accurate balance will be visible on 5/22/19.  </a:t>
            </a:r>
          </a:p>
          <a:p>
            <a:r>
              <a:rPr lang="en-US" sz="2600">
                <a:latin typeface="Georgia"/>
              </a:rPr>
              <a:t>To process the comp hours for payment follow the training tutorial below:</a:t>
            </a:r>
            <a:endParaRPr lang="en-US" sz="2600"/>
          </a:p>
          <a:p>
            <a:pPr lvl="1"/>
            <a:r>
              <a:rPr lang="en-US" sz="2200">
                <a:latin typeface="Georgia"/>
                <a:hlinkClick r:id="rId4"/>
              </a:rPr>
              <a:t>Paying Out an Employee's Comp Balance as a System Manager</a:t>
            </a:r>
            <a:r>
              <a:rPr lang="en-US" sz="2200">
                <a:latin typeface="Georgia"/>
              </a:rPr>
              <a:t> </a:t>
            </a:r>
          </a:p>
          <a:p>
            <a:pPr lvl="1"/>
            <a:r>
              <a:rPr lang="en-US" sz="2200">
                <a:latin typeface="Georgia"/>
              </a:rPr>
              <a:t>Requires Departmental Dynamic Group access to view the timesheet or can also be done by supervisors and Time &amp; Absence Approvers.</a:t>
            </a:r>
          </a:p>
          <a:p>
            <a:pPr lvl="1"/>
            <a:r>
              <a:rPr lang="en-US" sz="2200">
                <a:latin typeface="Georgia"/>
              </a:rPr>
              <a:t>These hours can be added to 6/1/19 on the employee's timesheet.</a:t>
            </a:r>
          </a:p>
          <a:p>
            <a:endParaRPr lang="en-US">
              <a:latin typeface="Georgia"/>
            </a:endParaRPr>
          </a:p>
          <a:p>
            <a:endParaRPr lang="en-US">
              <a:latin typeface="Georgia"/>
            </a:endParaRPr>
          </a:p>
          <a:p>
            <a:pPr marL="0" indent="0">
              <a:buNone/>
            </a:pPr>
            <a:endParaRPr lang="en-US" sz="1000"/>
          </a:p>
        </p:txBody>
      </p:sp>
    </p:spTree>
    <p:extLst>
      <p:ext uri="{BB962C8B-B14F-4D97-AF65-F5344CB8AC3E}">
        <p14:creationId xmlns:p14="http://schemas.microsoft.com/office/powerpoint/2010/main" val="732913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6745" y="229228"/>
            <a:ext cx="8229600" cy="555172"/>
          </a:xfrm>
        </p:spPr>
        <p:txBody>
          <a:bodyPr>
            <a:normAutofit fontScale="90000"/>
          </a:bodyPr>
          <a:lstStyle/>
          <a:p>
            <a:pPr algn="ctr"/>
            <a:br>
              <a:rPr lang="en-US" b="1">
                <a:latin typeface="Georgia" charset="0"/>
                <a:ea typeface="Georgia" charset="0"/>
                <a:cs typeface="Georgia" charset="0"/>
              </a:rPr>
            </a:br>
            <a:r>
              <a:rPr lang="en-US" sz="4400" b="1">
                <a:solidFill>
                  <a:srgbClr val="BA0C2F"/>
                </a:solidFill>
                <a:latin typeface="Georgia"/>
                <a:ea typeface="Georgia" charset="0"/>
                <a:cs typeface="Georgia" charset="0"/>
              </a:rPr>
              <a:t>IDM</a:t>
            </a:r>
            <a:br>
              <a:rPr lang="en-US" sz="4400" b="1">
                <a:solidFill>
                  <a:srgbClr val="BA0C2F"/>
                </a:solidFill>
                <a:latin typeface="Georgia"/>
                <a:ea typeface="Georgia" charset="0"/>
                <a:cs typeface="Georgia" charset="0"/>
              </a:rPr>
            </a:br>
            <a:r>
              <a:rPr lang="en-US" b="1">
                <a:solidFill>
                  <a:schemeClr val="tx1"/>
                </a:solidFill>
                <a:latin typeface="Georgia" panose="02040502050405020303" pitchFamily="18" charset="0"/>
                <a:ea typeface="Georgia" charset="0"/>
                <a:cs typeface="Calibri"/>
              </a:rPr>
              <a:t>Faculty</a:t>
            </a:r>
            <a:r>
              <a:rPr lang="en-US" b="1">
                <a:solidFill>
                  <a:schemeClr val="tx1"/>
                </a:solidFill>
                <a:latin typeface="Georgia"/>
                <a:cs typeface="Calibri"/>
              </a:rPr>
              <a:t> Access Extension</a:t>
            </a:r>
          </a:p>
        </p:txBody>
      </p:sp>
      <p:sp>
        <p:nvSpPr>
          <p:cNvPr id="9" name="Content Placeholder 8"/>
          <p:cNvSpPr>
            <a:spLocks noGrp="1"/>
          </p:cNvSpPr>
          <p:nvPr>
            <p:ph idx="1"/>
          </p:nvPr>
        </p:nvSpPr>
        <p:spPr>
          <a:xfrm>
            <a:off x="294640" y="1566175"/>
            <a:ext cx="11413818" cy="3862922"/>
          </a:xfrm>
        </p:spPr>
        <p:txBody>
          <a:bodyPr vert="horz" lIns="91440" tIns="45720" rIns="91440" bIns="45720" rtlCol="0" anchor="t">
            <a:normAutofit fontScale="92500" lnSpcReduction="10000"/>
          </a:bodyPr>
          <a:lstStyle/>
          <a:p>
            <a:r>
              <a:rPr lang="en-US" sz="2800" u="sng">
                <a:latin typeface="Georgia" panose="02040502050405020303" pitchFamily="18" charset="0"/>
                <a:cs typeface="Calibri"/>
              </a:rPr>
              <a:t>Basis:</a:t>
            </a:r>
            <a:r>
              <a:rPr lang="en-US" sz="2800">
                <a:latin typeface="Georgia" panose="02040502050405020303" pitchFamily="18" charset="0"/>
                <a:cs typeface="Calibri"/>
              </a:rPr>
              <a:t> To meet academic and professional needs that extend beyond last pay month  </a:t>
            </a:r>
          </a:p>
          <a:p>
            <a:r>
              <a:rPr lang="en-US" sz="2800" u="sng">
                <a:latin typeface="Georgia" panose="02040502050405020303" pitchFamily="18" charset="0"/>
                <a:cs typeface="Calibri"/>
              </a:rPr>
              <a:t>Faculty Paygroups affected</a:t>
            </a:r>
            <a:r>
              <a:rPr lang="en-US" sz="2800">
                <a:latin typeface="Georgia" panose="02040502050405020303" pitchFamily="18" charset="0"/>
                <a:cs typeface="Calibri"/>
              </a:rPr>
              <a:t>:  18F, 18Y, 18P, 18S</a:t>
            </a:r>
            <a:endParaRPr lang="en-US" sz="2800">
              <a:latin typeface="Georgia" panose="02040502050405020303" pitchFamily="18" charset="0"/>
            </a:endParaRPr>
          </a:p>
          <a:p>
            <a:r>
              <a:rPr lang="en-US" sz="2800" u="sng">
                <a:latin typeface="Georgia" panose="02040502050405020303" pitchFamily="18" charset="0"/>
                <a:cs typeface="Calibri"/>
              </a:rPr>
              <a:t>Deactivation timeframe</a:t>
            </a:r>
            <a:r>
              <a:rPr lang="en-US" sz="2800">
                <a:latin typeface="Georgia" panose="02040502050405020303" pitchFamily="18" charset="0"/>
                <a:cs typeface="Calibri"/>
              </a:rPr>
              <a:t>: Deactivation of user MyID for members of these paygroups to occur 12 months after termination from payroll.</a:t>
            </a:r>
          </a:p>
          <a:p>
            <a:r>
              <a:rPr lang="en-US" sz="2800">
                <a:latin typeface="Georgia" panose="02040502050405020303" pitchFamily="18" charset="0"/>
                <a:cs typeface="Calibri"/>
              </a:rPr>
              <a:t>Users of the Data Warehouse Employee Change file used to decommission system access will continue to be notified of all terminated employees.  Each system owner may evaluate the need for continued access, based on each data custodian’s/steward’s requirements. </a:t>
            </a:r>
            <a:endParaRPr lang="en-US" sz="2800">
              <a:latin typeface="Georgia" panose="02040502050405020303" pitchFamily="18" charset="0"/>
            </a:endParaRPr>
          </a:p>
          <a:p>
            <a:endParaRPr lang="en-US">
              <a:latin typeface="Georgia"/>
            </a:endParaRPr>
          </a:p>
          <a:p>
            <a:pPr marL="0" indent="0">
              <a:buNone/>
            </a:pPr>
            <a:endParaRPr lang="en-US" sz="1000"/>
          </a:p>
        </p:txBody>
      </p:sp>
    </p:spTree>
    <p:extLst>
      <p:ext uri="{BB962C8B-B14F-4D97-AF65-F5344CB8AC3E}">
        <p14:creationId xmlns:p14="http://schemas.microsoft.com/office/powerpoint/2010/main" val="1059475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6818" y="534596"/>
            <a:ext cx="3966519" cy="1142159"/>
          </a:xfrm>
          <a:prstGeom prst="rect">
            <a:avLst/>
          </a:prstGeom>
        </p:spPr>
      </p:pic>
      <p:sp>
        <p:nvSpPr>
          <p:cNvPr id="2" name="Subtitle 1"/>
          <p:cNvSpPr>
            <a:spLocks noGrp="1"/>
          </p:cNvSpPr>
          <p:nvPr>
            <p:ph type="subTitle" idx="1"/>
          </p:nvPr>
        </p:nvSpPr>
        <p:spPr>
          <a:xfrm>
            <a:off x="3846818" y="1676755"/>
            <a:ext cx="6271592" cy="1067146"/>
          </a:xfrm>
        </p:spPr>
        <p:txBody>
          <a:bodyPr vert="horz" lIns="91440" tIns="45720" rIns="91440" bIns="45720" rtlCol="0" anchor="t">
            <a:normAutofit fontScale="85000" lnSpcReduction="20000"/>
          </a:bodyPr>
          <a:lstStyle/>
          <a:p>
            <a:pPr algn="l"/>
            <a:r>
              <a:rPr lang="en-US" sz="5900" b="1">
                <a:latin typeface="Georgia"/>
              </a:rPr>
              <a:t>May 16, 2019</a:t>
            </a:r>
            <a:endParaRPr lang="en-US" sz="5900" b="1">
              <a:latin typeface="Georgia"/>
              <a:cs typeface="Times New Roman" panose="02020603050405020304" pitchFamily="18" charset="0"/>
            </a:endParaRPr>
          </a:p>
          <a:p>
            <a:r>
              <a:rPr lang="en-US">
                <a:latin typeface="Calibri" pitchFamily="34" charset="0"/>
              </a:rPr>
              <a:t> </a:t>
            </a:r>
            <a:endParaRPr lang="en-US"/>
          </a:p>
        </p:txBody>
      </p:sp>
      <p:sp>
        <p:nvSpPr>
          <p:cNvPr id="3" name="TextBox 2"/>
          <p:cNvSpPr txBox="1"/>
          <p:nvPr/>
        </p:nvSpPr>
        <p:spPr>
          <a:xfrm>
            <a:off x="128338" y="2991155"/>
            <a:ext cx="11863136" cy="160043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Georgia" panose="02040502050405020303" pitchFamily="18" charset="0"/>
                <a:ea typeface="+mn-ea"/>
                <a:cs typeface="+mn-cs"/>
              </a:rPr>
              <a:t>UGA Financial Management System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a:ln>
                  <a:noFill/>
                </a:ln>
                <a:solidFill>
                  <a:prstClr val="black"/>
                </a:solidFill>
                <a:effectLst/>
                <a:uLnTx/>
                <a:uFillTx/>
                <a:latin typeface="Georgia" panose="02040502050405020303" pitchFamily="18" charset="0"/>
                <a:ea typeface="+mn-ea"/>
                <a:cs typeface="+mn-cs"/>
              </a:rPr>
              <a:t>Module Awareness</a:t>
            </a:r>
          </a:p>
        </p:txBody>
      </p:sp>
    </p:spTree>
    <p:extLst>
      <p:ext uri="{BB962C8B-B14F-4D97-AF65-F5344CB8AC3E}">
        <p14:creationId xmlns:p14="http://schemas.microsoft.com/office/powerpoint/2010/main" val="3489085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9906" y="286407"/>
            <a:ext cx="8229600" cy="990600"/>
          </a:xfrm>
        </p:spPr>
        <p:txBody>
          <a:bodyPr>
            <a:normAutofit/>
          </a:bodyPr>
          <a:lstStyle/>
          <a:p>
            <a:pPr algn="ctr"/>
            <a:r>
              <a:rPr lang="en-US" b="1">
                <a:solidFill>
                  <a:srgbClr val="BA0C2F"/>
                </a:solidFill>
                <a:latin typeface="Georgia"/>
                <a:ea typeface="Georgia" charset="0"/>
                <a:cs typeface="Georgia" charset="0"/>
              </a:rPr>
              <a:t>Year-End </a:t>
            </a:r>
            <a:r>
              <a:rPr lang="en-US" b="1">
                <a:solidFill>
                  <a:srgbClr val="C00000"/>
                </a:solidFill>
                <a:latin typeface="Georgia"/>
                <a:ea typeface="Georgia" charset="0"/>
                <a:cs typeface="Georgia" charset="0"/>
              </a:rPr>
              <a:t>Training Resources</a:t>
            </a:r>
            <a:endParaRPr lang="en-US">
              <a:solidFill>
                <a:srgbClr val="C00000"/>
              </a:solidFill>
              <a:latin typeface="Georgia"/>
            </a:endParaRPr>
          </a:p>
        </p:txBody>
      </p:sp>
      <p:sp>
        <p:nvSpPr>
          <p:cNvPr id="9" name="Content Placeholder 8"/>
          <p:cNvSpPr>
            <a:spLocks noGrp="1"/>
          </p:cNvSpPr>
          <p:nvPr>
            <p:ph idx="1"/>
          </p:nvPr>
        </p:nvSpPr>
        <p:spPr>
          <a:xfrm>
            <a:off x="857910" y="1492495"/>
            <a:ext cx="11184673" cy="3873009"/>
          </a:xfrm>
        </p:spPr>
        <p:txBody>
          <a:bodyPr vert="horz" lIns="91440" tIns="45720" rIns="91440" bIns="45720" rtlCol="0" anchor="t">
            <a:normAutofit/>
          </a:bodyPr>
          <a:lstStyle/>
          <a:p>
            <a:pPr marL="0" indent="0">
              <a:buNone/>
            </a:pPr>
            <a:r>
              <a:rPr lang="en-US" sz="2600" b="1">
                <a:latin typeface="Georgia"/>
              </a:rPr>
              <a:t>Useful Reports for Year-End Budget Review </a:t>
            </a:r>
            <a:endParaRPr lang="en-US" sz="2600" b="1">
              <a:latin typeface="Georgia" panose="02040502050405020303" pitchFamily="18" charset="0"/>
            </a:endParaRPr>
          </a:p>
          <a:p>
            <a:r>
              <a:rPr lang="en-US" sz="2600" b="1">
                <a:latin typeface="Georgia"/>
              </a:rPr>
              <a:t>Tuesday, May 22, 2019</a:t>
            </a:r>
          </a:p>
          <a:p>
            <a:r>
              <a:rPr lang="en-US" sz="2600">
                <a:latin typeface="Georgia"/>
              </a:rPr>
              <a:t>1:30 p.m. to 3:30 p.m.</a:t>
            </a:r>
          </a:p>
          <a:p>
            <a:r>
              <a:rPr lang="en-US" sz="2600">
                <a:latin typeface="Georgia"/>
              </a:rPr>
              <a:t>Register for the GoToWebinar session using one of the registration links below.</a:t>
            </a:r>
          </a:p>
          <a:p>
            <a:r>
              <a:rPr lang="en-US" sz="2600">
                <a:latin typeface="Georgia"/>
              </a:rPr>
              <a:t>Registration available on the </a:t>
            </a:r>
            <a:r>
              <a:rPr lang="en-US" sz="2600">
                <a:latin typeface="Georgia"/>
                <a:hlinkClick r:id="rId3"/>
              </a:rPr>
              <a:t>OneSource Training Resources page</a:t>
            </a:r>
            <a:r>
              <a:rPr lang="en-US" sz="2600">
                <a:latin typeface="Georgia"/>
              </a:rPr>
              <a:t> or at the link below: </a:t>
            </a:r>
          </a:p>
          <a:p>
            <a:pPr lvl="1"/>
            <a:r>
              <a:rPr lang="en-US" sz="2200">
                <a:latin typeface="Georgia"/>
                <a:cs typeface="Calibri"/>
                <a:hlinkClick r:id="rId4"/>
              </a:rPr>
              <a:t>https://register.gotowebinar.com/register/7707028252949952001</a:t>
            </a:r>
            <a:r>
              <a:rPr lang="en-US" sz="2200">
                <a:latin typeface="Georgia"/>
                <a:cs typeface="Calibri"/>
              </a:rPr>
              <a:t> </a:t>
            </a:r>
            <a:endParaRPr lang="en-US" sz="2200">
              <a:latin typeface="Georgia"/>
            </a:endParaRPr>
          </a:p>
          <a:p>
            <a:endParaRPr lang="en-US" sz="3200"/>
          </a:p>
        </p:txBody>
      </p:sp>
    </p:spTree>
    <p:extLst>
      <p:ext uri="{BB962C8B-B14F-4D97-AF65-F5344CB8AC3E}">
        <p14:creationId xmlns:p14="http://schemas.microsoft.com/office/powerpoint/2010/main" val="619500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6818" y="534596"/>
            <a:ext cx="3966519" cy="1142159"/>
          </a:xfrm>
          <a:prstGeom prst="rect">
            <a:avLst/>
          </a:prstGeom>
        </p:spPr>
      </p:pic>
      <p:sp>
        <p:nvSpPr>
          <p:cNvPr id="2" name="Subtitle 1"/>
          <p:cNvSpPr>
            <a:spLocks noGrp="1"/>
          </p:cNvSpPr>
          <p:nvPr>
            <p:ph type="subTitle" idx="1"/>
          </p:nvPr>
        </p:nvSpPr>
        <p:spPr>
          <a:xfrm>
            <a:off x="1795964" y="1676755"/>
            <a:ext cx="8663709" cy="1067146"/>
          </a:xfrm>
        </p:spPr>
        <p:txBody>
          <a:bodyPr vert="horz" lIns="91440" tIns="45720" rIns="91440" bIns="45720" rtlCol="0" anchor="t">
            <a:normAutofit fontScale="85000" lnSpcReduction="20000"/>
          </a:bodyPr>
          <a:lstStyle/>
          <a:p>
            <a:r>
              <a:rPr lang="en-US" sz="5900" b="1">
                <a:latin typeface="Georgia"/>
              </a:rPr>
              <a:t>Important Events &amp; Dates</a:t>
            </a:r>
            <a:endParaRPr lang="en-US" sz="5900" b="1">
              <a:latin typeface="Georgia"/>
              <a:cs typeface="Times New Roman" panose="02020603050405020304" pitchFamily="18" charset="0"/>
            </a:endParaRPr>
          </a:p>
          <a:p>
            <a:r>
              <a:rPr lang="en-US">
                <a:latin typeface="Calibri" pitchFamily="34" charset="0"/>
              </a:rPr>
              <a:t> </a:t>
            </a:r>
            <a:endParaRPr lang="en-US"/>
          </a:p>
        </p:txBody>
      </p:sp>
      <p:sp>
        <p:nvSpPr>
          <p:cNvPr id="3" name="TextBox 2"/>
          <p:cNvSpPr txBox="1"/>
          <p:nvPr/>
        </p:nvSpPr>
        <p:spPr>
          <a:xfrm>
            <a:off x="1570181" y="2818914"/>
            <a:ext cx="9304805"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5000" b="1">
                <a:solidFill>
                  <a:prstClr val="black"/>
                </a:solidFill>
                <a:latin typeface="Georgia" panose="02040502050405020303" pitchFamily="18" charset="0"/>
              </a:rPr>
              <a:t>May 2019 Calendar View</a:t>
            </a:r>
          </a:p>
          <a:p>
            <a:pPr lvl="0" algn="ctr">
              <a:defRPr/>
            </a:pPr>
            <a:r>
              <a:rPr kumimoji="0" lang="en-US" sz="5000" b="1" i="0" u="none" strike="noStrike" kern="1200" cap="none" spc="0" normalizeH="0" baseline="0" noProof="0">
                <a:ln>
                  <a:noFill/>
                </a:ln>
                <a:solidFill>
                  <a:prstClr val="black"/>
                </a:solidFill>
                <a:effectLst/>
                <a:uLnTx/>
                <a:uFillTx/>
                <a:latin typeface="Georgia" panose="02040502050405020303" pitchFamily="18" charset="0"/>
              </a:rPr>
              <a:t>June</a:t>
            </a:r>
            <a:r>
              <a:rPr kumimoji="0" lang="en-US" sz="5000" b="1" i="0" u="none" strike="noStrike" kern="1200" cap="none" spc="0" normalizeH="0" noProof="0">
                <a:ln>
                  <a:noFill/>
                </a:ln>
                <a:solidFill>
                  <a:prstClr val="black"/>
                </a:solidFill>
                <a:effectLst/>
                <a:uLnTx/>
                <a:uFillTx/>
                <a:latin typeface="Georgia" panose="02040502050405020303" pitchFamily="18" charset="0"/>
              </a:rPr>
              <a:t> 2019</a:t>
            </a:r>
            <a:r>
              <a:rPr lang="en-US" sz="5000" b="1">
                <a:solidFill>
                  <a:prstClr val="black"/>
                </a:solidFill>
                <a:latin typeface="Georgia" panose="02040502050405020303" pitchFamily="18" charset="0"/>
              </a:rPr>
              <a:t> Calendar View</a:t>
            </a:r>
            <a:r>
              <a:rPr kumimoji="0" lang="en-US" sz="5000" b="1" i="0" u="none" strike="noStrike" kern="1200" cap="none" spc="0" normalizeH="0" noProof="0">
                <a:ln>
                  <a:noFill/>
                </a:ln>
                <a:solidFill>
                  <a:prstClr val="black"/>
                </a:solidFill>
                <a:effectLst/>
                <a:uLnTx/>
                <a:uFillTx/>
                <a:latin typeface="Georgia" panose="02040502050405020303" pitchFamily="18" charset="0"/>
              </a:rPr>
              <a:t> </a:t>
            </a:r>
            <a:endParaRPr kumimoji="0" lang="en-US" sz="5000" b="1" i="0" u="none" strike="noStrike" kern="1200" cap="none" spc="0" normalizeH="0" baseline="0" noProof="0">
              <a:ln>
                <a:noFill/>
              </a:ln>
              <a:solidFill>
                <a:prstClr val="black"/>
              </a:solidFill>
              <a:effectLst/>
              <a:uLnTx/>
              <a:uFillTx/>
              <a:latin typeface="Georgia" panose="02040502050405020303" pitchFamily="18" charset="0"/>
            </a:endParaRPr>
          </a:p>
        </p:txBody>
      </p:sp>
    </p:spTree>
    <p:extLst>
      <p:ext uri="{BB962C8B-B14F-4D97-AF65-F5344CB8AC3E}">
        <p14:creationId xmlns:p14="http://schemas.microsoft.com/office/powerpoint/2010/main" val="1040420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563" y="-647376"/>
            <a:ext cx="8229600" cy="990600"/>
          </a:xfrm>
        </p:spPr>
        <p:txBody>
          <a:bodyPr>
            <a:normAutofit fontScale="90000"/>
          </a:bodyPr>
          <a:lstStyle/>
          <a:p>
            <a:pPr algn="ctr"/>
            <a:br>
              <a:rPr lang="en-US" b="1">
                <a:solidFill>
                  <a:srgbClr val="BA0C2F"/>
                </a:solidFill>
                <a:latin typeface="Georgia" charset="0"/>
                <a:ea typeface="Georgia" charset="0"/>
                <a:cs typeface="Georgia" charset="0"/>
              </a:rPr>
            </a:br>
            <a:br>
              <a:rPr lang="en-US" b="1">
                <a:solidFill>
                  <a:srgbClr val="BA0C2F"/>
                </a:solidFill>
                <a:latin typeface="Georgia" charset="0"/>
                <a:ea typeface="Georgia" charset="0"/>
                <a:cs typeface="Georgia" charset="0"/>
              </a:rPr>
            </a:br>
            <a:endParaRPr lang="en-US">
              <a:solidFill>
                <a:schemeClr val="tx1"/>
              </a:solidFill>
            </a:endParaRPr>
          </a:p>
        </p:txBody>
      </p:sp>
      <p:graphicFrame>
        <p:nvGraphicFramePr>
          <p:cNvPr id="7" name="Content Placeholder 6">
            <a:extLst>
              <a:ext uri="{FF2B5EF4-FFF2-40B4-BE49-F238E27FC236}">
                <a16:creationId xmlns:a16="http://schemas.microsoft.com/office/drawing/2014/main" id="{A1AE37E1-9A7A-4FE5-9B80-441EA83B610C}"/>
              </a:ext>
            </a:extLst>
          </p:cNvPr>
          <p:cNvGraphicFramePr>
            <a:graphicFrameLocks noGrp="1"/>
          </p:cNvGraphicFramePr>
          <p:nvPr>
            <p:ph idx="1"/>
            <p:extLst>
              <p:ext uri="{D42A27DB-BD31-4B8C-83A1-F6EECF244321}">
                <p14:modId xmlns:p14="http://schemas.microsoft.com/office/powerpoint/2010/main" val="1977338828"/>
              </p:ext>
            </p:extLst>
          </p:nvPr>
        </p:nvGraphicFramePr>
        <p:xfrm>
          <a:off x="854757" y="343224"/>
          <a:ext cx="10972800" cy="988344"/>
        </p:xfrm>
        <a:graphic>
          <a:graphicData uri="http://schemas.openxmlformats.org/drawingml/2006/table">
            <a:tbl>
              <a:tblPr firstRow="1">
                <a:tableStyleId>{5C22544A-7EE6-4342-B048-85BDC9FD1C3A}</a:tableStyleId>
              </a:tblPr>
              <a:tblGrid>
                <a:gridCol w="9067922">
                  <a:extLst>
                    <a:ext uri="{9D8B030D-6E8A-4147-A177-3AD203B41FA5}">
                      <a16:colId xmlns:a16="http://schemas.microsoft.com/office/drawing/2014/main" val="489949094"/>
                    </a:ext>
                  </a:extLst>
                </a:gridCol>
                <a:gridCol w="1904878">
                  <a:extLst>
                    <a:ext uri="{9D8B030D-6E8A-4147-A177-3AD203B41FA5}">
                      <a16:colId xmlns:a16="http://schemas.microsoft.com/office/drawing/2014/main" val="1308682210"/>
                    </a:ext>
                  </a:extLst>
                </a:gridCol>
              </a:tblGrid>
              <a:tr h="851184">
                <a:tc>
                  <a:txBody>
                    <a:bodyPr/>
                    <a:lstStyle/>
                    <a:p>
                      <a:pPr marL="0" marR="0" algn="r">
                        <a:spcBef>
                          <a:spcPts val="200"/>
                        </a:spcBef>
                        <a:spcAft>
                          <a:spcPts val="200"/>
                        </a:spcAft>
                      </a:pPr>
                      <a:r>
                        <a:rPr lang="en-US" sz="4800">
                          <a:effectLst/>
                          <a:latin typeface="Georgia" panose="02040502050405020303" pitchFamily="18" charset="0"/>
                        </a:rPr>
                        <a:t>May</a:t>
                      </a:r>
                      <a:endParaRPr lang="en-US" sz="4800" b="1">
                        <a:solidFill>
                          <a:srgbClr val="326BA6"/>
                        </a:solidFill>
                        <a:effectLst/>
                        <a:latin typeface="Georgia" panose="02040502050405020303" pitchFamily="18" charset="0"/>
                        <a:ea typeface="MS Gothic" panose="020B0609070205080204" pitchFamily="49" charset="-128"/>
                        <a:cs typeface="Times New Roman" panose="02020603050405020304" pitchFamily="18" charset="0"/>
                      </a:endParaRPr>
                    </a:p>
                  </a:txBody>
                  <a:tcPr marL="73025" marR="73025" marT="0" marB="0"/>
                </a:tc>
                <a:tc>
                  <a:txBody>
                    <a:bodyPr/>
                    <a:lstStyle/>
                    <a:p>
                      <a:pPr marL="0" marR="0" algn="r">
                        <a:spcBef>
                          <a:spcPts val="200"/>
                        </a:spcBef>
                        <a:spcAft>
                          <a:spcPts val="200"/>
                        </a:spcAft>
                      </a:pPr>
                      <a:r>
                        <a:rPr lang="en-US" sz="4800">
                          <a:effectLst/>
                          <a:latin typeface="Georgia" panose="02040502050405020303" pitchFamily="18" charset="0"/>
                        </a:rPr>
                        <a:t>2019</a:t>
                      </a:r>
                      <a:endParaRPr lang="en-US" sz="4800" b="1">
                        <a:solidFill>
                          <a:srgbClr val="7F7F7F"/>
                        </a:solidFill>
                        <a:effectLst/>
                        <a:latin typeface="Georgia" panose="02040502050405020303" pitchFamily="18" charset="0"/>
                        <a:ea typeface="MS Gothic" panose="020B0609070205080204" pitchFamily="49" charset="-128"/>
                        <a:cs typeface="Times New Roman" panose="02020603050405020304" pitchFamily="18" charset="0"/>
                      </a:endParaRPr>
                    </a:p>
                  </a:txBody>
                  <a:tcPr marL="73025" marR="0" marT="0" marB="0"/>
                </a:tc>
                <a:extLst>
                  <a:ext uri="{0D108BD9-81ED-4DB2-BD59-A6C34878D82A}">
                    <a16:rowId xmlns:a16="http://schemas.microsoft.com/office/drawing/2014/main" val="2882449245"/>
                  </a:ext>
                </a:extLst>
              </a:tr>
              <a:tr h="0">
                <a:tc>
                  <a:txBody>
                    <a:bodyPr/>
                    <a:lstStyle/>
                    <a:p>
                      <a:pPr marL="0" marR="0">
                        <a:spcBef>
                          <a:spcPts val="0"/>
                        </a:spcBef>
                        <a:spcAft>
                          <a:spcPts val="0"/>
                        </a:spcAft>
                      </a:pPr>
                      <a:r>
                        <a:rPr lang="en-US" sz="900">
                          <a:effectLst/>
                        </a:rPr>
                        <a:t> </a:t>
                      </a:r>
                      <a:endParaRPr lang="en-US" sz="9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73025" marR="73025" marT="0" marB="0"/>
                </a:tc>
                <a:tc>
                  <a:txBody>
                    <a:bodyPr/>
                    <a:lstStyle/>
                    <a:p>
                      <a:pPr marL="0" marR="0">
                        <a:spcBef>
                          <a:spcPts val="0"/>
                        </a:spcBef>
                        <a:spcAft>
                          <a:spcPts val="0"/>
                        </a:spcAft>
                      </a:pPr>
                      <a:r>
                        <a:rPr lang="en-US" sz="900">
                          <a:effectLst/>
                        </a:rPr>
                        <a:t> </a:t>
                      </a:r>
                      <a:endParaRPr lang="en-US" sz="9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73025" marR="73025" marT="0" marB="0"/>
                </a:tc>
                <a:extLst>
                  <a:ext uri="{0D108BD9-81ED-4DB2-BD59-A6C34878D82A}">
                    <a16:rowId xmlns:a16="http://schemas.microsoft.com/office/drawing/2014/main" val="2928781538"/>
                  </a:ext>
                </a:extLst>
              </a:tr>
            </a:tbl>
          </a:graphicData>
        </a:graphic>
      </p:graphicFrame>
      <p:graphicFrame>
        <p:nvGraphicFramePr>
          <p:cNvPr id="8" name="Table 7">
            <a:extLst>
              <a:ext uri="{FF2B5EF4-FFF2-40B4-BE49-F238E27FC236}">
                <a16:creationId xmlns:a16="http://schemas.microsoft.com/office/drawing/2014/main" id="{D6CAD16F-D7E5-4F9C-87D7-6F769732C5BA}"/>
              </a:ext>
            </a:extLst>
          </p:cNvPr>
          <p:cNvGraphicFramePr>
            <a:graphicFrameLocks noGrp="1"/>
          </p:cNvGraphicFramePr>
          <p:nvPr>
            <p:extLst>
              <p:ext uri="{D42A27DB-BD31-4B8C-83A1-F6EECF244321}">
                <p14:modId xmlns:p14="http://schemas.microsoft.com/office/powerpoint/2010/main" val="193180232"/>
              </p:ext>
            </p:extLst>
          </p:nvPr>
        </p:nvGraphicFramePr>
        <p:xfrm>
          <a:off x="854757" y="1174897"/>
          <a:ext cx="10972801" cy="4949456"/>
        </p:xfrm>
        <a:graphic>
          <a:graphicData uri="http://schemas.openxmlformats.org/drawingml/2006/table">
            <a:tbl>
              <a:tblPr firstRow="1" bandRow="1">
                <a:tableStyleId>{5C22544A-7EE6-4342-B048-85BDC9FD1C3A}</a:tableStyleId>
              </a:tblPr>
              <a:tblGrid>
                <a:gridCol w="1567543">
                  <a:extLst>
                    <a:ext uri="{9D8B030D-6E8A-4147-A177-3AD203B41FA5}">
                      <a16:colId xmlns:a16="http://schemas.microsoft.com/office/drawing/2014/main" val="2524234295"/>
                    </a:ext>
                  </a:extLst>
                </a:gridCol>
                <a:gridCol w="1567543">
                  <a:extLst>
                    <a:ext uri="{9D8B030D-6E8A-4147-A177-3AD203B41FA5}">
                      <a16:colId xmlns:a16="http://schemas.microsoft.com/office/drawing/2014/main" val="356119977"/>
                    </a:ext>
                  </a:extLst>
                </a:gridCol>
                <a:gridCol w="1567543">
                  <a:extLst>
                    <a:ext uri="{9D8B030D-6E8A-4147-A177-3AD203B41FA5}">
                      <a16:colId xmlns:a16="http://schemas.microsoft.com/office/drawing/2014/main" val="109596044"/>
                    </a:ext>
                  </a:extLst>
                </a:gridCol>
                <a:gridCol w="1567543">
                  <a:extLst>
                    <a:ext uri="{9D8B030D-6E8A-4147-A177-3AD203B41FA5}">
                      <a16:colId xmlns:a16="http://schemas.microsoft.com/office/drawing/2014/main" val="173664725"/>
                    </a:ext>
                  </a:extLst>
                </a:gridCol>
                <a:gridCol w="1567543">
                  <a:extLst>
                    <a:ext uri="{9D8B030D-6E8A-4147-A177-3AD203B41FA5}">
                      <a16:colId xmlns:a16="http://schemas.microsoft.com/office/drawing/2014/main" val="1166756329"/>
                    </a:ext>
                  </a:extLst>
                </a:gridCol>
                <a:gridCol w="1567543">
                  <a:extLst>
                    <a:ext uri="{9D8B030D-6E8A-4147-A177-3AD203B41FA5}">
                      <a16:colId xmlns:a16="http://schemas.microsoft.com/office/drawing/2014/main" val="2089986039"/>
                    </a:ext>
                  </a:extLst>
                </a:gridCol>
                <a:gridCol w="1567543">
                  <a:extLst>
                    <a:ext uri="{9D8B030D-6E8A-4147-A177-3AD203B41FA5}">
                      <a16:colId xmlns:a16="http://schemas.microsoft.com/office/drawing/2014/main" val="1011927066"/>
                    </a:ext>
                  </a:extLst>
                </a:gridCol>
              </a:tblGrid>
              <a:tr h="133235">
                <a:tc>
                  <a:txBody>
                    <a:bodyPr/>
                    <a:lstStyle/>
                    <a:p>
                      <a:pPr marL="0" marR="0" algn="ctr">
                        <a:spcBef>
                          <a:spcPts val="200"/>
                        </a:spcBef>
                        <a:spcAft>
                          <a:spcPts val="200"/>
                        </a:spcAft>
                      </a:pPr>
                      <a:r>
                        <a:rPr lang="en-US" sz="800">
                          <a:effectLst/>
                        </a:rPr>
                        <a:t>Sunday</a:t>
                      </a:r>
                      <a:endParaRPr lang="en-US" sz="800" b="1">
                        <a:solidFill>
                          <a:srgbClr val="FFFFFF"/>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ctr">
                        <a:spcBef>
                          <a:spcPts val="200"/>
                        </a:spcBef>
                        <a:spcAft>
                          <a:spcPts val="200"/>
                        </a:spcAft>
                      </a:pPr>
                      <a:r>
                        <a:rPr lang="en-US" sz="800">
                          <a:effectLst/>
                        </a:rPr>
                        <a:t>Monday</a:t>
                      </a:r>
                      <a:endParaRPr lang="en-US" sz="800" b="1">
                        <a:solidFill>
                          <a:srgbClr val="FFFFFF"/>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ctr">
                        <a:spcBef>
                          <a:spcPts val="200"/>
                        </a:spcBef>
                        <a:spcAft>
                          <a:spcPts val="200"/>
                        </a:spcAft>
                      </a:pPr>
                      <a:r>
                        <a:rPr lang="en-US" sz="800">
                          <a:effectLst/>
                        </a:rPr>
                        <a:t>Tuesday</a:t>
                      </a:r>
                      <a:endParaRPr lang="en-US" sz="800" b="1">
                        <a:solidFill>
                          <a:srgbClr val="FFFFFF"/>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ctr">
                        <a:spcBef>
                          <a:spcPts val="200"/>
                        </a:spcBef>
                        <a:spcAft>
                          <a:spcPts val="200"/>
                        </a:spcAft>
                      </a:pPr>
                      <a:r>
                        <a:rPr lang="en-US" sz="800">
                          <a:effectLst/>
                        </a:rPr>
                        <a:t>Wednesday</a:t>
                      </a:r>
                      <a:endParaRPr lang="en-US" sz="800" b="1">
                        <a:solidFill>
                          <a:srgbClr val="FFFFFF"/>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ctr">
                        <a:spcBef>
                          <a:spcPts val="200"/>
                        </a:spcBef>
                        <a:spcAft>
                          <a:spcPts val="200"/>
                        </a:spcAft>
                      </a:pPr>
                      <a:r>
                        <a:rPr lang="en-US" sz="800">
                          <a:effectLst/>
                        </a:rPr>
                        <a:t>Thursday</a:t>
                      </a:r>
                      <a:endParaRPr lang="en-US" sz="800" b="1">
                        <a:solidFill>
                          <a:srgbClr val="FFFFFF"/>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ctr">
                        <a:spcBef>
                          <a:spcPts val="200"/>
                        </a:spcBef>
                        <a:spcAft>
                          <a:spcPts val="200"/>
                        </a:spcAft>
                      </a:pPr>
                      <a:r>
                        <a:rPr lang="en-US" sz="800">
                          <a:effectLst/>
                        </a:rPr>
                        <a:t>Friday</a:t>
                      </a:r>
                      <a:endParaRPr lang="en-US" sz="800" b="1">
                        <a:solidFill>
                          <a:srgbClr val="FFFFFF"/>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ctr">
                        <a:spcBef>
                          <a:spcPts val="200"/>
                        </a:spcBef>
                        <a:spcAft>
                          <a:spcPts val="200"/>
                        </a:spcAft>
                      </a:pPr>
                      <a:r>
                        <a:rPr lang="en-US" sz="800">
                          <a:effectLst/>
                        </a:rPr>
                        <a:t>Saturday</a:t>
                      </a:r>
                      <a:endParaRPr lang="en-US" sz="800" b="1">
                        <a:solidFill>
                          <a:srgbClr val="FFFFFF"/>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extLst>
                  <a:ext uri="{0D108BD9-81ED-4DB2-BD59-A6C34878D82A}">
                    <a16:rowId xmlns:a16="http://schemas.microsoft.com/office/drawing/2014/main" val="375969051"/>
                  </a:ext>
                </a:extLst>
              </a:tr>
              <a:tr h="133235">
                <a:tc>
                  <a:txBody>
                    <a:bodyPr/>
                    <a:lstStyle/>
                    <a:p>
                      <a:pPr marL="0" marR="0" algn="r">
                        <a:spcBef>
                          <a:spcPts val="600"/>
                        </a:spcBef>
                        <a:spcAft>
                          <a:spcPts val="200"/>
                        </a:spcAft>
                      </a:pP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1</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2</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3</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4</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extLst>
                  <a:ext uri="{0D108BD9-81ED-4DB2-BD59-A6C34878D82A}">
                    <a16:rowId xmlns:a16="http://schemas.microsoft.com/office/drawing/2014/main" val="2901953288"/>
                  </a:ext>
                </a:extLst>
              </a:tr>
              <a:tr h="557648">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extLst>
                  <a:ext uri="{0D108BD9-81ED-4DB2-BD59-A6C34878D82A}">
                    <a16:rowId xmlns:a16="http://schemas.microsoft.com/office/drawing/2014/main" val="140691438"/>
                  </a:ext>
                </a:extLst>
              </a:tr>
              <a:tr h="133235">
                <a:tc>
                  <a:txBody>
                    <a:bodyPr/>
                    <a:lstStyle/>
                    <a:p>
                      <a:pPr marL="0" marR="0" algn="r">
                        <a:spcBef>
                          <a:spcPts val="600"/>
                        </a:spcBef>
                        <a:spcAft>
                          <a:spcPts val="200"/>
                        </a:spcAft>
                      </a:pPr>
                      <a:r>
                        <a:rPr lang="en-US" sz="800">
                          <a:effectLst/>
                        </a:rPr>
                        <a:t>5</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6</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7</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8</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9</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10</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11</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extLst>
                  <a:ext uri="{0D108BD9-81ED-4DB2-BD59-A6C34878D82A}">
                    <a16:rowId xmlns:a16="http://schemas.microsoft.com/office/drawing/2014/main" val="259826136"/>
                  </a:ext>
                </a:extLst>
              </a:tr>
              <a:tr h="444116">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u="sng">
                          <a:effectLst/>
                          <a:hlinkClick r:id="rId3"/>
                        </a:rPr>
                        <a:t>Faculty Webinar – signing your contract</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extLst>
                  <a:ext uri="{0D108BD9-81ED-4DB2-BD59-A6C34878D82A}">
                    <a16:rowId xmlns:a16="http://schemas.microsoft.com/office/drawing/2014/main" val="2208545947"/>
                  </a:ext>
                </a:extLst>
              </a:tr>
              <a:tr h="133235">
                <a:tc>
                  <a:txBody>
                    <a:bodyPr/>
                    <a:lstStyle/>
                    <a:p>
                      <a:pPr marL="0" marR="0" algn="r">
                        <a:spcBef>
                          <a:spcPts val="600"/>
                        </a:spcBef>
                        <a:spcAft>
                          <a:spcPts val="200"/>
                        </a:spcAft>
                      </a:pPr>
                      <a:r>
                        <a:rPr lang="en-US" sz="800">
                          <a:effectLst/>
                        </a:rPr>
                        <a:t>12</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13</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14</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15</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16</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17</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18</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extLst>
                  <a:ext uri="{0D108BD9-81ED-4DB2-BD59-A6C34878D82A}">
                    <a16:rowId xmlns:a16="http://schemas.microsoft.com/office/drawing/2014/main" val="477909986"/>
                  </a:ext>
                </a:extLst>
              </a:tr>
              <a:tr h="1174438">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u="sng">
                          <a:effectLst/>
                          <a:hlinkClick r:id="rId4"/>
                        </a:rPr>
                        <a:t>What’s New in Financials Webinar</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u="sng">
                          <a:effectLst/>
                          <a:hlinkClick r:id="rId5"/>
                        </a:rPr>
                        <a:t>Contract Delivery for Practitioners Webinar</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700">
                          <a:effectLst/>
                        </a:rPr>
                        <a:t>Financial Management System Upgrade 5:00pm System Offline</a:t>
                      </a:r>
                      <a:endParaRPr lang="en-US" sz="800">
                        <a:effectLst/>
                      </a:endParaRPr>
                    </a:p>
                    <a:p>
                      <a:pPr marL="0" marR="0">
                        <a:spcBef>
                          <a:spcPts val="200"/>
                        </a:spcBef>
                        <a:spcAft>
                          <a:spcPts val="200"/>
                        </a:spcAft>
                      </a:pPr>
                      <a:r>
                        <a:rPr lang="en-US" sz="700">
                          <a:effectLst/>
                        </a:rPr>
                        <a:t> </a:t>
                      </a:r>
                      <a:endParaRPr lang="en-US" sz="800">
                        <a:effectLst/>
                      </a:endParaRPr>
                    </a:p>
                    <a:p>
                      <a:pPr marL="0" marR="0">
                        <a:spcBef>
                          <a:spcPts val="200"/>
                        </a:spcBef>
                        <a:spcAft>
                          <a:spcPts val="200"/>
                        </a:spcAft>
                      </a:pPr>
                      <a:r>
                        <a:rPr lang="en-US" sz="800" u="sng">
                          <a:effectLst/>
                          <a:hlinkClick r:id="rId6"/>
                        </a:rPr>
                        <a:t>What’s New in Financials Webinar</a:t>
                      </a:r>
                      <a:endParaRPr lang="en-US" sz="800">
                        <a:effectLst/>
                      </a:endParaRPr>
                    </a:p>
                    <a:p>
                      <a:pPr marL="0" marR="0">
                        <a:spcBef>
                          <a:spcPts val="200"/>
                        </a:spcBef>
                        <a:spcAft>
                          <a:spcPts val="200"/>
                        </a:spcAft>
                      </a:pPr>
                      <a:r>
                        <a:rPr lang="en-US" sz="700">
                          <a:effectLst/>
                        </a:rPr>
                        <a:t> </a:t>
                      </a:r>
                      <a:endParaRPr lang="en-US" sz="800">
                        <a:effectLst/>
                      </a:endParaRPr>
                    </a:p>
                    <a:p>
                      <a:pPr marL="0" marR="0">
                        <a:spcBef>
                          <a:spcPts val="200"/>
                        </a:spcBef>
                        <a:spcAft>
                          <a:spcPts val="200"/>
                        </a:spcAft>
                      </a:pPr>
                      <a:r>
                        <a:rPr lang="en-US" sz="7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700">
                          <a:effectLst/>
                        </a:rPr>
                        <a:t>Financial Management System Upgrade</a:t>
                      </a:r>
                      <a:endParaRPr lang="en-US" sz="800">
                        <a:effectLst/>
                      </a:endParaRPr>
                    </a:p>
                    <a:p>
                      <a:pPr marL="0" marR="0">
                        <a:spcBef>
                          <a:spcPts val="200"/>
                        </a:spcBef>
                        <a:spcAft>
                          <a:spcPts val="200"/>
                        </a:spcAft>
                      </a:pPr>
                      <a:r>
                        <a:rPr lang="en-US" sz="7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extLst>
                  <a:ext uri="{0D108BD9-81ED-4DB2-BD59-A6C34878D82A}">
                    <a16:rowId xmlns:a16="http://schemas.microsoft.com/office/drawing/2014/main" val="1430753849"/>
                  </a:ext>
                </a:extLst>
              </a:tr>
              <a:tr h="133235">
                <a:tc>
                  <a:txBody>
                    <a:bodyPr/>
                    <a:lstStyle/>
                    <a:p>
                      <a:pPr marL="0" marR="0" algn="r">
                        <a:spcBef>
                          <a:spcPts val="600"/>
                        </a:spcBef>
                        <a:spcAft>
                          <a:spcPts val="200"/>
                        </a:spcAft>
                      </a:pPr>
                      <a:r>
                        <a:rPr lang="en-US" sz="800">
                          <a:effectLst/>
                        </a:rPr>
                        <a:t>19</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20</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21</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22</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23</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24</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25</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extLst>
                  <a:ext uri="{0D108BD9-81ED-4DB2-BD59-A6C34878D82A}">
                    <a16:rowId xmlns:a16="http://schemas.microsoft.com/office/drawing/2014/main" val="954034113"/>
                  </a:ext>
                </a:extLst>
              </a:tr>
              <a:tr h="967184">
                <a:tc>
                  <a:txBody>
                    <a:bodyPr/>
                    <a:lstStyle/>
                    <a:p>
                      <a:pPr marL="0" marR="0">
                        <a:spcBef>
                          <a:spcPts val="200"/>
                        </a:spcBef>
                        <a:spcAft>
                          <a:spcPts val="200"/>
                        </a:spcAft>
                      </a:pPr>
                      <a:r>
                        <a:rPr lang="en-US" sz="700">
                          <a:effectLst/>
                        </a:rPr>
                        <a:t>Financial Management System Upgrade</a:t>
                      </a:r>
                      <a:endParaRPr lang="en-US" sz="800">
                        <a:effectLst/>
                      </a:endParaRPr>
                    </a:p>
                    <a:p>
                      <a:pPr marL="0" marR="0">
                        <a:spcBef>
                          <a:spcPts val="200"/>
                        </a:spcBef>
                        <a:spcAft>
                          <a:spcPts val="200"/>
                        </a:spcAft>
                      </a:pPr>
                      <a:r>
                        <a:rPr lang="en-US" sz="700">
                          <a:effectLst/>
                        </a:rPr>
                        <a:t>7:00 a.m. System Available</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700">
                          <a:effectLst/>
                        </a:rPr>
                        <a:t>Financial Management System Upgrade </a:t>
                      </a:r>
                      <a:endParaRPr lang="en-US" sz="800">
                        <a:effectLst/>
                      </a:endParaRPr>
                    </a:p>
                    <a:p>
                      <a:pPr marL="0" marR="0">
                        <a:spcBef>
                          <a:spcPts val="200"/>
                        </a:spcBef>
                        <a:spcAft>
                          <a:spcPts val="200"/>
                        </a:spcAft>
                      </a:pPr>
                      <a:r>
                        <a:rPr lang="en-US" sz="700">
                          <a:effectLst/>
                        </a:rPr>
                        <a:t> </a:t>
                      </a:r>
                      <a:endParaRPr lang="en-US" sz="800">
                        <a:effectLst/>
                      </a:endParaRPr>
                    </a:p>
                    <a:p>
                      <a:pPr marL="0" marR="0">
                        <a:spcBef>
                          <a:spcPts val="200"/>
                        </a:spcBef>
                        <a:spcAft>
                          <a:spcPts val="200"/>
                        </a:spcAft>
                      </a:pPr>
                      <a:r>
                        <a:rPr lang="en-US" sz="700">
                          <a:effectLst/>
                        </a:rPr>
                        <a:t>Faculty Contract Review by Units</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p>
                    <a:p>
                      <a:pPr marL="0" marR="0">
                        <a:spcBef>
                          <a:spcPts val="200"/>
                        </a:spcBef>
                        <a:spcAft>
                          <a:spcPts val="200"/>
                        </a:spcAft>
                      </a:pPr>
                      <a:r>
                        <a:rPr lang="en-US" sz="800">
                          <a:effectLst/>
                        </a:rPr>
                        <a:t> </a:t>
                      </a:r>
                    </a:p>
                    <a:p>
                      <a:pPr marL="0" marR="0">
                        <a:spcBef>
                          <a:spcPts val="200"/>
                        </a:spcBef>
                        <a:spcAft>
                          <a:spcPts val="200"/>
                        </a:spcAft>
                      </a:pPr>
                      <a:r>
                        <a:rPr lang="en-US" sz="800">
                          <a:effectLst/>
                        </a:rPr>
                        <a:t> </a:t>
                      </a:r>
                    </a:p>
                    <a:p>
                      <a:pPr marL="0" marR="0">
                        <a:spcBef>
                          <a:spcPts val="200"/>
                        </a:spcBef>
                        <a:spcAft>
                          <a:spcPts val="200"/>
                        </a:spcAft>
                      </a:pPr>
                      <a:r>
                        <a:rPr lang="en-US" sz="700">
                          <a:effectLst/>
                        </a:rPr>
                        <a:t>Faculty Contract Review by Units</a:t>
                      </a:r>
                      <a:endParaRPr lang="en-US" sz="800">
                        <a:effectLst/>
                      </a:endParaRPr>
                    </a:p>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u="sng">
                          <a:effectLst/>
                          <a:hlinkClick r:id="rId7"/>
                        </a:rPr>
                        <a:t>Useful reporting for Year End Webinar</a:t>
                      </a:r>
                      <a:endParaRPr lang="en-US" sz="800">
                        <a:effectLst/>
                      </a:endParaRPr>
                    </a:p>
                    <a:p>
                      <a:pPr marL="0" marR="0">
                        <a:spcBef>
                          <a:spcPts val="200"/>
                        </a:spcBef>
                        <a:spcAft>
                          <a:spcPts val="200"/>
                        </a:spcAft>
                      </a:pPr>
                      <a:r>
                        <a:rPr lang="en-US" sz="800">
                          <a:effectLst/>
                        </a:rPr>
                        <a:t> </a:t>
                      </a:r>
                    </a:p>
                    <a:p>
                      <a:pPr marL="0" marR="0">
                        <a:spcBef>
                          <a:spcPts val="200"/>
                        </a:spcBef>
                        <a:spcAft>
                          <a:spcPts val="200"/>
                        </a:spcAft>
                      </a:pPr>
                      <a:r>
                        <a:rPr lang="en-US" sz="700">
                          <a:effectLst/>
                        </a:rPr>
                        <a:t>Faculty Contract Review by Units</a:t>
                      </a:r>
                      <a:endParaRPr lang="en-US" sz="800">
                        <a:effectLst/>
                      </a:endParaRPr>
                    </a:p>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700">
                          <a:effectLst/>
                        </a:rPr>
                        <a:t> </a:t>
                      </a:r>
                      <a:endParaRPr lang="en-US" sz="800">
                        <a:effectLst/>
                      </a:endParaRPr>
                    </a:p>
                    <a:p>
                      <a:pPr marL="0" marR="0">
                        <a:spcBef>
                          <a:spcPts val="200"/>
                        </a:spcBef>
                        <a:spcAft>
                          <a:spcPts val="200"/>
                        </a:spcAft>
                      </a:pPr>
                      <a:r>
                        <a:rPr lang="en-US" sz="700">
                          <a:effectLst/>
                        </a:rPr>
                        <a:t>Faculty Contract Review by Units</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700">
                          <a:effectLst/>
                        </a:rPr>
                        <a:t> </a:t>
                      </a:r>
                      <a:endParaRPr lang="en-US" sz="800">
                        <a:effectLst/>
                      </a:endParaRPr>
                    </a:p>
                    <a:p>
                      <a:pPr marL="0" marR="0">
                        <a:spcBef>
                          <a:spcPts val="200"/>
                        </a:spcBef>
                        <a:spcAft>
                          <a:spcPts val="200"/>
                        </a:spcAft>
                      </a:pPr>
                      <a:r>
                        <a:rPr lang="en-US" sz="700">
                          <a:effectLst/>
                        </a:rPr>
                        <a:t>Faculty Contract Review Deadline</a:t>
                      </a:r>
                      <a:endParaRPr lang="en-US" sz="800">
                        <a:effectLst/>
                      </a:endParaRPr>
                    </a:p>
                    <a:p>
                      <a:pPr marL="0" marR="0">
                        <a:spcBef>
                          <a:spcPts val="200"/>
                        </a:spcBef>
                        <a:spcAft>
                          <a:spcPts val="200"/>
                        </a:spcAft>
                      </a:pPr>
                      <a:r>
                        <a:rPr lang="en-US" sz="7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extLst>
                  <a:ext uri="{0D108BD9-81ED-4DB2-BD59-A6C34878D82A}">
                    <a16:rowId xmlns:a16="http://schemas.microsoft.com/office/drawing/2014/main" val="2826748750"/>
                  </a:ext>
                </a:extLst>
              </a:tr>
              <a:tr h="133235">
                <a:tc>
                  <a:txBody>
                    <a:bodyPr/>
                    <a:lstStyle/>
                    <a:p>
                      <a:pPr marL="0" marR="0" algn="r">
                        <a:spcBef>
                          <a:spcPts val="600"/>
                        </a:spcBef>
                        <a:spcAft>
                          <a:spcPts val="200"/>
                        </a:spcAft>
                      </a:pPr>
                      <a:r>
                        <a:rPr lang="en-US" sz="800">
                          <a:effectLst/>
                        </a:rPr>
                        <a:t>26</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27</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28</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29</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30</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r>
                        <a:rPr lang="en-US" sz="800">
                          <a:effectLst/>
                        </a:rPr>
                        <a:t>31</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lgn="r">
                        <a:spcBef>
                          <a:spcPts val="600"/>
                        </a:spcBef>
                        <a:spcAft>
                          <a:spcPts val="200"/>
                        </a:spcAft>
                      </a:pP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extLst>
                  <a:ext uri="{0D108BD9-81ED-4DB2-BD59-A6C34878D82A}">
                    <a16:rowId xmlns:a16="http://schemas.microsoft.com/office/drawing/2014/main" val="3317987548"/>
                  </a:ext>
                </a:extLst>
              </a:tr>
              <a:tr h="1006660">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u="sng">
                          <a:effectLst/>
                          <a:hlinkClick r:id="rId8"/>
                        </a:rPr>
                        <a:t>Position Funding Cube Workshop</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700">
                          <a:effectLst/>
                        </a:rPr>
                        <a:t>Budget Management System Upgrade</a:t>
                      </a:r>
                      <a:r>
                        <a:rPr lang="en-US" sz="800">
                          <a:effectLst/>
                        </a:rPr>
                        <a:t> </a:t>
                      </a:r>
                      <a:r>
                        <a:rPr lang="en-US" sz="700">
                          <a:effectLst/>
                        </a:rPr>
                        <a:t>7:00pm System Offline</a:t>
                      </a:r>
                      <a:endParaRPr lang="en-US" sz="800">
                        <a:effectLst/>
                      </a:endParaRPr>
                    </a:p>
                    <a:p>
                      <a:pPr marL="0" marR="0">
                        <a:spcBef>
                          <a:spcPts val="200"/>
                        </a:spcBef>
                        <a:spcAft>
                          <a:spcPts val="200"/>
                        </a:spcAft>
                      </a:pPr>
                      <a:r>
                        <a:rPr lang="en-US" sz="700">
                          <a:effectLst/>
                        </a:rPr>
                        <a:t> </a:t>
                      </a:r>
                      <a:endParaRPr lang="en-US" sz="800">
                        <a:effectLst/>
                      </a:endParaRPr>
                    </a:p>
                    <a:p>
                      <a:pPr marL="0" marR="0">
                        <a:spcBef>
                          <a:spcPts val="200"/>
                        </a:spcBef>
                        <a:spcAft>
                          <a:spcPts val="200"/>
                        </a:spcAft>
                      </a:pPr>
                      <a:r>
                        <a:rPr lang="en-US" sz="700">
                          <a:effectLst/>
                        </a:rPr>
                        <a:t>Summer School Templates for June Due</a:t>
                      </a:r>
                      <a:endParaRPr lang="en-US" sz="800">
                        <a:effectLst/>
                      </a:endParaRPr>
                    </a:p>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tc>
                  <a:txBody>
                    <a:bodyPr/>
                    <a:lstStyle/>
                    <a:p>
                      <a:pPr marL="0" marR="0">
                        <a:spcBef>
                          <a:spcPts val="200"/>
                        </a:spcBef>
                        <a:spcAft>
                          <a:spcPts val="200"/>
                        </a:spcAft>
                      </a:pPr>
                      <a:r>
                        <a:rPr lang="en-US" sz="800">
                          <a:effectLst/>
                        </a:rPr>
                        <a:t> </a:t>
                      </a:r>
                      <a:endParaRPr lang="en-US" sz="8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64031" marR="64031" marT="0" marB="0"/>
                </a:tc>
                <a:extLst>
                  <a:ext uri="{0D108BD9-81ED-4DB2-BD59-A6C34878D82A}">
                    <a16:rowId xmlns:a16="http://schemas.microsoft.com/office/drawing/2014/main" val="2496925292"/>
                  </a:ext>
                </a:extLst>
              </a:tr>
            </a:tbl>
          </a:graphicData>
        </a:graphic>
      </p:graphicFrame>
    </p:spTree>
    <p:extLst>
      <p:ext uri="{BB962C8B-B14F-4D97-AF65-F5344CB8AC3E}">
        <p14:creationId xmlns:p14="http://schemas.microsoft.com/office/powerpoint/2010/main" val="3935163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382" y="-693559"/>
            <a:ext cx="8229600" cy="990600"/>
          </a:xfrm>
        </p:spPr>
        <p:txBody>
          <a:bodyPr>
            <a:normAutofit fontScale="90000"/>
          </a:bodyPr>
          <a:lstStyle/>
          <a:p>
            <a:pPr algn="ctr"/>
            <a:br>
              <a:rPr lang="en-US" b="1">
                <a:solidFill>
                  <a:srgbClr val="BA0C2F"/>
                </a:solidFill>
                <a:latin typeface="Georgia" charset="0"/>
                <a:ea typeface="Georgia" charset="0"/>
                <a:cs typeface="Georgia" charset="0"/>
              </a:rPr>
            </a:br>
            <a:br>
              <a:rPr lang="en-US" b="1">
                <a:solidFill>
                  <a:srgbClr val="BA0C2F"/>
                </a:solidFill>
                <a:latin typeface="Georgia" charset="0"/>
                <a:ea typeface="Georgia" charset="0"/>
                <a:cs typeface="Georgia" charset="0"/>
              </a:rPr>
            </a:br>
            <a:endParaRPr lang="en-US">
              <a:solidFill>
                <a:schemeClr val="tx1"/>
              </a:solidFill>
            </a:endParaRPr>
          </a:p>
        </p:txBody>
      </p:sp>
      <p:graphicFrame>
        <p:nvGraphicFramePr>
          <p:cNvPr id="7" name="Table 6">
            <a:extLst>
              <a:ext uri="{FF2B5EF4-FFF2-40B4-BE49-F238E27FC236}">
                <a16:creationId xmlns:a16="http://schemas.microsoft.com/office/drawing/2014/main" id="{A9BD2182-5DDB-4EF1-8EA5-A4052296E80E}"/>
              </a:ext>
            </a:extLst>
          </p:cNvPr>
          <p:cNvGraphicFramePr>
            <a:graphicFrameLocks noGrp="1"/>
          </p:cNvGraphicFramePr>
          <p:nvPr>
            <p:extLst>
              <p:ext uri="{D42A27DB-BD31-4B8C-83A1-F6EECF244321}">
                <p14:modId xmlns:p14="http://schemas.microsoft.com/office/powerpoint/2010/main" val="3925067425"/>
              </p:ext>
            </p:extLst>
          </p:nvPr>
        </p:nvGraphicFramePr>
        <p:xfrm>
          <a:off x="887817" y="252167"/>
          <a:ext cx="10944447" cy="992679"/>
        </p:xfrm>
        <a:graphic>
          <a:graphicData uri="http://schemas.openxmlformats.org/drawingml/2006/table">
            <a:tbl>
              <a:tblPr firstRow="1">
                <a:tableStyleId>{5C22544A-7EE6-4342-B048-85BDC9FD1C3A}</a:tableStyleId>
              </a:tblPr>
              <a:tblGrid>
                <a:gridCol w="9044491">
                  <a:extLst>
                    <a:ext uri="{9D8B030D-6E8A-4147-A177-3AD203B41FA5}">
                      <a16:colId xmlns:a16="http://schemas.microsoft.com/office/drawing/2014/main" val="1565572344"/>
                    </a:ext>
                  </a:extLst>
                </a:gridCol>
                <a:gridCol w="1899956">
                  <a:extLst>
                    <a:ext uri="{9D8B030D-6E8A-4147-A177-3AD203B41FA5}">
                      <a16:colId xmlns:a16="http://schemas.microsoft.com/office/drawing/2014/main" val="3328403292"/>
                    </a:ext>
                  </a:extLst>
                </a:gridCol>
              </a:tblGrid>
              <a:tr h="855519">
                <a:tc>
                  <a:txBody>
                    <a:bodyPr/>
                    <a:lstStyle/>
                    <a:p>
                      <a:pPr marL="0" marR="0" algn="r">
                        <a:spcBef>
                          <a:spcPts val="200"/>
                        </a:spcBef>
                        <a:spcAft>
                          <a:spcPts val="200"/>
                        </a:spcAft>
                      </a:pPr>
                      <a:r>
                        <a:rPr lang="en-US" sz="4800">
                          <a:effectLst/>
                          <a:latin typeface="Georgia" panose="02040502050405020303" pitchFamily="18" charset="0"/>
                        </a:rPr>
                        <a:t>June</a:t>
                      </a:r>
                      <a:endParaRPr lang="en-US" sz="4800" b="1">
                        <a:solidFill>
                          <a:srgbClr val="326BA6"/>
                        </a:solidFill>
                        <a:effectLst/>
                        <a:latin typeface="Georgia" panose="02040502050405020303" pitchFamily="18" charset="0"/>
                        <a:ea typeface="MS Gothic" panose="020B0609070205080204" pitchFamily="49" charset="-128"/>
                        <a:cs typeface="Times New Roman" panose="02020603050405020304" pitchFamily="18" charset="0"/>
                      </a:endParaRPr>
                    </a:p>
                  </a:txBody>
                  <a:tcPr marL="73025" marR="73025" marT="0" marB="0"/>
                </a:tc>
                <a:tc>
                  <a:txBody>
                    <a:bodyPr/>
                    <a:lstStyle/>
                    <a:p>
                      <a:pPr marL="0" marR="0" algn="r">
                        <a:spcBef>
                          <a:spcPts val="200"/>
                        </a:spcBef>
                        <a:spcAft>
                          <a:spcPts val="200"/>
                        </a:spcAft>
                      </a:pPr>
                      <a:r>
                        <a:rPr lang="en-US" sz="4800">
                          <a:effectLst/>
                          <a:latin typeface="Georgia" panose="02040502050405020303" pitchFamily="18" charset="0"/>
                        </a:rPr>
                        <a:t>2019</a:t>
                      </a:r>
                      <a:endParaRPr lang="en-US" sz="4800" b="1">
                        <a:solidFill>
                          <a:srgbClr val="7F7F7F"/>
                        </a:solidFill>
                        <a:effectLst/>
                        <a:latin typeface="Georgia" panose="02040502050405020303" pitchFamily="18" charset="0"/>
                        <a:ea typeface="MS Gothic" panose="020B0609070205080204" pitchFamily="49" charset="-128"/>
                        <a:cs typeface="Times New Roman" panose="02020603050405020304" pitchFamily="18" charset="0"/>
                      </a:endParaRPr>
                    </a:p>
                  </a:txBody>
                  <a:tcPr marL="73025" marR="0" marT="0" marB="0"/>
                </a:tc>
                <a:extLst>
                  <a:ext uri="{0D108BD9-81ED-4DB2-BD59-A6C34878D82A}">
                    <a16:rowId xmlns:a16="http://schemas.microsoft.com/office/drawing/2014/main" val="3818495361"/>
                  </a:ext>
                </a:extLst>
              </a:tr>
              <a:tr h="135082">
                <a:tc>
                  <a:txBody>
                    <a:bodyPr/>
                    <a:lstStyle/>
                    <a:p>
                      <a:pPr marL="0" marR="0">
                        <a:spcBef>
                          <a:spcPts val="0"/>
                        </a:spcBef>
                        <a:spcAft>
                          <a:spcPts val="0"/>
                        </a:spcAft>
                      </a:pPr>
                      <a:r>
                        <a:rPr lang="en-US" sz="900">
                          <a:effectLst/>
                        </a:rPr>
                        <a:t> </a:t>
                      </a:r>
                      <a:endParaRPr lang="en-US" sz="9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73025" marR="73025" marT="0" marB="0"/>
                </a:tc>
                <a:tc>
                  <a:txBody>
                    <a:bodyPr/>
                    <a:lstStyle/>
                    <a:p>
                      <a:pPr marL="0" marR="0">
                        <a:spcBef>
                          <a:spcPts val="0"/>
                        </a:spcBef>
                        <a:spcAft>
                          <a:spcPts val="0"/>
                        </a:spcAft>
                      </a:pPr>
                      <a:r>
                        <a:rPr lang="en-US" sz="900">
                          <a:effectLst/>
                        </a:rPr>
                        <a:t> </a:t>
                      </a:r>
                      <a:endParaRPr lang="en-US" sz="9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73025" marR="73025" marT="0" marB="0"/>
                </a:tc>
                <a:extLst>
                  <a:ext uri="{0D108BD9-81ED-4DB2-BD59-A6C34878D82A}">
                    <a16:rowId xmlns:a16="http://schemas.microsoft.com/office/drawing/2014/main" val="1648272720"/>
                  </a:ext>
                </a:extLst>
              </a:tr>
            </a:tbl>
          </a:graphicData>
        </a:graphic>
      </p:graphicFrame>
      <p:graphicFrame>
        <p:nvGraphicFramePr>
          <p:cNvPr id="8" name="Table 7">
            <a:extLst>
              <a:ext uri="{FF2B5EF4-FFF2-40B4-BE49-F238E27FC236}">
                <a16:creationId xmlns:a16="http://schemas.microsoft.com/office/drawing/2014/main" id="{B8F01776-FDE3-4A97-A703-9FA65D03F63C}"/>
              </a:ext>
            </a:extLst>
          </p:cNvPr>
          <p:cNvGraphicFramePr>
            <a:graphicFrameLocks noGrp="1"/>
          </p:cNvGraphicFramePr>
          <p:nvPr>
            <p:extLst>
              <p:ext uri="{D42A27DB-BD31-4B8C-83A1-F6EECF244321}">
                <p14:modId xmlns:p14="http://schemas.microsoft.com/office/powerpoint/2010/main" val="829230064"/>
              </p:ext>
            </p:extLst>
          </p:nvPr>
        </p:nvGraphicFramePr>
        <p:xfrm>
          <a:off x="887817" y="1073887"/>
          <a:ext cx="10944445" cy="5007932"/>
        </p:xfrm>
        <a:graphic>
          <a:graphicData uri="http://schemas.openxmlformats.org/drawingml/2006/table">
            <a:tbl>
              <a:tblPr firstRow="1" bandRow="1">
                <a:tableStyleId>{5C22544A-7EE6-4342-B048-85BDC9FD1C3A}</a:tableStyleId>
              </a:tblPr>
              <a:tblGrid>
                <a:gridCol w="1563492">
                  <a:extLst>
                    <a:ext uri="{9D8B030D-6E8A-4147-A177-3AD203B41FA5}">
                      <a16:colId xmlns:a16="http://schemas.microsoft.com/office/drawing/2014/main" val="1012282257"/>
                    </a:ext>
                  </a:extLst>
                </a:gridCol>
                <a:gridCol w="1563492">
                  <a:extLst>
                    <a:ext uri="{9D8B030D-6E8A-4147-A177-3AD203B41FA5}">
                      <a16:colId xmlns:a16="http://schemas.microsoft.com/office/drawing/2014/main" val="3272369476"/>
                    </a:ext>
                  </a:extLst>
                </a:gridCol>
                <a:gridCol w="1563492">
                  <a:extLst>
                    <a:ext uri="{9D8B030D-6E8A-4147-A177-3AD203B41FA5}">
                      <a16:colId xmlns:a16="http://schemas.microsoft.com/office/drawing/2014/main" val="368636267"/>
                    </a:ext>
                  </a:extLst>
                </a:gridCol>
                <a:gridCol w="1563492">
                  <a:extLst>
                    <a:ext uri="{9D8B030D-6E8A-4147-A177-3AD203B41FA5}">
                      <a16:colId xmlns:a16="http://schemas.microsoft.com/office/drawing/2014/main" val="2343410666"/>
                    </a:ext>
                  </a:extLst>
                </a:gridCol>
                <a:gridCol w="1613857">
                  <a:extLst>
                    <a:ext uri="{9D8B030D-6E8A-4147-A177-3AD203B41FA5}">
                      <a16:colId xmlns:a16="http://schemas.microsoft.com/office/drawing/2014/main" val="150644053"/>
                    </a:ext>
                  </a:extLst>
                </a:gridCol>
                <a:gridCol w="1513128">
                  <a:extLst>
                    <a:ext uri="{9D8B030D-6E8A-4147-A177-3AD203B41FA5}">
                      <a16:colId xmlns:a16="http://schemas.microsoft.com/office/drawing/2014/main" val="1211628584"/>
                    </a:ext>
                  </a:extLst>
                </a:gridCol>
                <a:gridCol w="1563492">
                  <a:extLst>
                    <a:ext uri="{9D8B030D-6E8A-4147-A177-3AD203B41FA5}">
                      <a16:colId xmlns:a16="http://schemas.microsoft.com/office/drawing/2014/main" val="1786494890"/>
                    </a:ext>
                  </a:extLst>
                </a:gridCol>
              </a:tblGrid>
              <a:tr h="100986">
                <a:tc>
                  <a:txBody>
                    <a:bodyPr/>
                    <a:lstStyle/>
                    <a:p>
                      <a:pPr marL="0" marR="0" algn="ctr">
                        <a:spcBef>
                          <a:spcPts val="200"/>
                        </a:spcBef>
                        <a:spcAft>
                          <a:spcPts val="200"/>
                        </a:spcAft>
                      </a:pPr>
                      <a:r>
                        <a:rPr lang="en-US" sz="600">
                          <a:effectLst/>
                        </a:rPr>
                        <a:t>Sunday</a:t>
                      </a:r>
                      <a:endParaRPr lang="en-US" sz="600" b="1">
                        <a:solidFill>
                          <a:srgbClr val="FFFFFF"/>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ctr">
                        <a:spcBef>
                          <a:spcPts val="200"/>
                        </a:spcBef>
                        <a:spcAft>
                          <a:spcPts val="200"/>
                        </a:spcAft>
                      </a:pPr>
                      <a:r>
                        <a:rPr lang="en-US" sz="600">
                          <a:effectLst/>
                        </a:rPr>
                        <a:t>Monday</a:t>
                      </a:r>
                      <a:endParaRPr lang="en-US" sz="600" b="1">
                        <a:solidFill>
                          <a:srgbClr val="FFFFFF"/>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ctr">
                        <a:spcBef>
                          <a:spcPts val="200"/>
                        </a:spcBef>
                        <a:spcAft>
                          <a:spcPts val="200"/>
                        </a:spcAft>
                      </a:pPr>
                      <a:r>
                        <a:rPr lang="en-US" sz="600">
                          <a:effectLst/>
                        </a:rPr>
                        <a:t>Tuesday</a:t>
                      </a:r>
                      <a:endParaRPr lang="en-US" sz="600" b="1">
                        <a:solidFill>
                          <a:srgbClr val="FFFFFF"/>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ctr">
                        <a:spcBef>
                          <a:spcPts val="200"/>
                        </a:spcBef>
                        <a:spcAft>
                          <a:spcPts val="200"/>
                        </a:spcAft>
                      </a:pPr>
                      <a:r>
                        <a:rPr lang="en-US" sz="600">
                          <a:effectLst/>
                        </a:rPr>
                        <a:t>Wednesday</a:t>
                      </a:r>
                      <a:endParaRPr lang="en-US" sz="600" b="1">
                        <a:solidFill>
                          <a:srgbClr val="FFFFFF"/>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ctr">
                        <a:spcBef>
                          <a:spcPts val="200"/>
                        </a:spcBef>
                        <a:spcAft>
                          <a:spcPts val="200"/>
                        </a:spcAft>
                      </a:pPr>
                      <a:r>
                        <a:rPr lang="en-US" sz="600">
                          <a:effectLst/>
                        </a:rPr>
                        <a:t>Thursday</a:t>
                      </a:r>
                      <a:endParaRPr lang="en-US" sz="600" b="1">
                        <a:solidFill>
                          <a:srgbClr val="FFFFFF"/>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ctr">
                        <a:spcBef>
                          <a:spcPts val="200"/>
                        </a:spcBef>
                        <a:spcAft>
                          <a:spcPts val="200"/>
                        </a:spcAft>
                      </a:pPr>
                      <a:r>
                        <a:rPr lang="en-US" sz="600">
                          <a:effectLst/>
                        </a:rPr>
                        <a:t>Friday</a:t>
                      </a:r>
                      <a:endParaRPr lang="en-US" sz="600" b="1">
                        <a:solidFill>
                          <a:srgbClr val="FFFFFF"/>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ctr">
                        <a:spcBef>
                          <a:spcPts val="200"/>
                        </a:spcBef>
                        <a:spcAft>
                          <a:spcPts val="200"/>
                        </a:spcAft>
                      </a:pPr>
                      <a:r>
                        <a:rPr lang="en-US" sz="600">
                          <a:effectLst/>
                        </a:rPr>
                        <a:t>Saturday</a:t>
                      </a:r>
                      <a:endParaRPr lang="en-US" sz="600" b="1">
                        <a:solidFill>
                          <a:srgbClr val="FFFFFF"/>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extLst>
                  <a:ext uri="{0D108BD9-81ED-4DB2-BD59-A6C34878D82A}">
                    <a16:rowId xmlns:a16="http://schemas.microsoft.com/office/drawing/2014/main" val="2149031213"/>
                  </a:ext>
                </a:extLst>
              </a:tr>
              <a:tr h="100986">
                <a:tc>
                  <a:txBody>
                    <a:bodyPr/>
                    <a:lstStyle/>
                    <a:p>
                      <a:pPr marL="0" marR="0" algn="r">
                        <a:spcBef>
                          <a:spcPts val="600"/>
                        </a:spcBef>
                        <a:spcAft>
                          <a:spcPts val="200"/>
                        </a:spcAft>
                      </a:pP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1</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extLst>
                  <a:ext uri="{0D108BD9-81ED-4DB2-BD59-A6C34878D82A}">
                    <a16:rowId xmlns:a16="http://schemas.microsoft.com/office/drawing/2014/main" val="1460537888"/>
                  </a:ext>
                </a:extLst>
              </a:tr>
              <a:tr h="644174">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Budget Management System Upgrade</a:t>
                      </a:r>
                    </a:p>
                    <a:p>
                      <a:pPr marL="0" marR="0">
                        <a:spcBef>
                          <a:spcPts val="200"/>
                        </a:spcBef>
                        <a:spcAft>
                          <a:spcPts val="200"/>
                        </a:spcAft>
                      </a:pPr>
                      <a:r>
                        <a:rPr lang="en-US" sz="600">
                          <a:effectLst/>
                        </a:rPr>
                        <a:t>System Available</a:t>
                      </a:r>
                    </a:p>
                    <a:p>
                      <a:pPr marL="0" marR="0">
                        <a:spcBef>
                          <a:spcPts val="200"/>
                        </a:spcBef>
                        <a:spcAft>
                          <a:spcPts val="200"/>
                        </a:spcAft>
                      </a:pPr>
                      <a:r>
                        <a:rPr lang="en-US" sz="600">
                          <a:effectLst/>
                        </a:rPr>
                        <a:t>7:00 a.m.</a:t>
                      </a:r>
                    </a:p>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extLst>
                  <a:ext uri="{0D108BD9-81ED-4DB2-BD59-A6C34878D82A}">
                    <a16:rowId xmlns:a16="http://schemas.microsoft.com/office/drawing/2014/main" val="1678991539"/>
                  </a:ext>
                </a:extLst>
              </a:tr>
              <a:tr h="100986">
                <a:tc>
                  <a:txBody>
                    <a:bodyPr/>
                    <a:lstStyle/>
                    <a:p>
                      <a:pPr marL="0" marR="0" algn="r">
                        <a:spcBef>
                          <a:spcPts val="600"/>
                        </a:spcBef>
                        <a:spcAft>
                          <a:spcPts val="200"/>
                        </a:spcAft>
                      </a:pPr>
                      <a:r>
                        <a:rPr lang="en-US" sz="600">
                          <a:effectLst/>
                        </a:rPr>
                        <a:t>2</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3</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4</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5</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6</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7</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8</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extLst>
                  <a:ext uri="{0D108BD9-81ED-4DB2-BD59-A6C34878D82A}">
                    <a16:rowId xmlns:a16="http://schemas.microsoft.com/office/drawing/2014/main" val="2761847940"/>
                  </a:ext>
                </a:extLst>
              </a:tr>
              <a:tr h="504928">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highlight>
                            <a:srgbClr val="FFFF00"/>
                          </a:highlight>
                        </a:rPr>
                        <a:t>Faculty Contracts Available</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BSAG Meeting</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OneUSG Connect System Unavailable </a:t>
                      </a:r>
                      <a:r>
                        <a:rPr lang="en-US" sz="600">
                          <a:effectLst/>
                          <a:highlight>
                            <a:srgbClr val="FFFF00"/>
                          </a:highlight>
                        </a:rPr>
                        <a:t>5:00 p.m.</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OneUSG Connect System Unavailable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extLst>
                  <a:ext uri="{0D108BD9-81ED-4DB2-BD59-A6C34878D82A}">
                    <a16:rowId xmlns:a16="http://schemas.microsoft.com/office/drawing/2014/main" val="3828629675"/>
                  </a:ext>
                </a:extLst>
              </a:tr>
              <a:tr h="100986">
                <a:tc>
                  <a:txBody>
                    <a:bodyPr/>
                    <a:lstStyle/>
                    <a:p>
                      <a:pPr marL="0" marR="0" algn="r">
                        <a:spcBef>
                          <a:spcPts val="600"/>
                        </a:spcBef>
                        <a:spcAft>
                          <a:spcPts val="200"/>
                        </a:spcAft>
                      </a:pPr>
                      <a:r>
                        <a:rPr lang="en-US" sz="600">
                          <a:effectLst/>
                        </a:rPr>
                        <a:t>9</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10</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11</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12</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13</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14</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15</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extLst>
                  <a:ext uri="{0D108BD9-81ED-4DB2-BD59-A6C34878D82A}">
                    <a16:rowId xmlns:a16="http://schemas.microsoft.com/office/drawing/2014/main" val="895419762"/>
                  </a:ext>
                </a:extLst>
              </a:tr>
              <a:tr h="343560">
                <a:tc>
                  <a:txBody>
                    <a:bodyPr/>
                    <a:lstStyle/>
                    <a:p>
                      <a:pPr marL="0" marR="0">
                        <a:spcBef>
                          <a:spcPts val="200"/>
                        </a:spcBef>
                        <a:spcAft>
                          <a:spcPts val="200"/>
                        </a:spcAft>
                      </a:pPr>
                      <a:r>
                        <a:rPr lang="en-US" sz="600">
                          <a:effectLst/>
                        </a:rPr>
                        <a:t>OneUSG Connect System Unavailable</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OneUSG Connect System Unavailable</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OneUSG Connect System Unavailable </a:t>
                      </a:r>
                      <a:r>
                        <a:rPr lang="en-US" sz="600">
                          <a:effectLst/>
                          <a:highlight>
                            <a:srgbClr val="FFFF00"/>
                          </a:highlight>
                        </a:rPr>
                        <a:t>7:00 a.m.</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OneUSG Enhancements and Fixes</a:t>
                      </a:r>
                    </a:p>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Finance Update and enhancements</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extLst>
                  <a:ext uri="{0D108BD9-81ED-4DB2-BD59-A6C34878D82A}">
                    <a16:rowId xmlns:a16="http://schemas.microsoft.com/office/drawing/2014/main" val="668567678"/>
                  </a:ext>
                </a:extLst>
              </a:tr>
              <a:tr h="100986">
                <a:tc>
                  <a:txBody>
                    <a:bodyPr/>
                    <a:lstStyle/>
                    <a:p>
                      <a:pPr marL="0" marR="0" algn="r">
                        <a:spcBef>
                          <a:spcPts val="600"/>
                        </a:spcBef>
                        <a:spcAft>
                          <a:spcPts val="200"/>
                        </a:spcAft>
                      </a:pPr>
                      <a:r>
                        <a:rPr lang="en-US" sz="600">
                          <a:effectLst/>
                        </a:rPr>
                        <a:t>16</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17</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18</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19</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20</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21</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22</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extLst>
                  <a:ext uri="{0D108BD9-81ED-4DB2-BD59-A6C34878D82A}">
                    <a16:rowId xmlns:a16="http://schemas.microsoft.com/office/drawing/2014/main" val="2737473784"/>
                  </a:ext>
                </a:extLst>
              </a:tr>
              <a:tr h="1297854">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Monthly Payroll Paysheets Created 9:00 a.m.</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EARLY DEADLINE Monthly Payroll</a:t>
                      </a:r>
                    </a:p>
                    <a:p>
                      <a:pPr marL="0" marR="0">
                        <a:spcBef>
                          <a:spcPts val="200"/>
                        </a:spcBef>
                        <a:spcAft>
                          <a:spcPts val="200"/>
                        </a:spcAft>
                      </a:pPr>
                      <a:r>
                        <a:rPr lang="en-US" sz="600">
                          <a:effectLst/>
                        </a:rPr>
                        <a:t>Manager Leave Approval by 9:00 a.m.</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OneUSG Connect System Unavailable </a:t>
                      </a:r>
                      <a:r>
                        <a:rPr lang="en-US" sz="600">
                          <a:effectLst/>
                          <a:highlight>
                            <a:srgbClr val="FFFF00"/>
                          </a:highlight>
                        </a:rPr>
                        <a:t>5:00 p.m.</a:t>
                      </a:r>
                      <a:endParaRPr lang="en-US" sz="600">
                        <a:effectLst/>
                      </a:endParaRPr>
                    </a:p>
                    <a:p>
                      <a:pPr marL="0" marR="0">
                        <a:spcBef>
                          <a:spcPts val="200"/>
                        </a:spcBef>
                        <a:spcAft>
                          <a:spcPts val="200"/>
                        </a:spcAft>
                      </a:pPr>
                      <a:r>
                        <a:rPr lang="en-US" sz="600">
                          <a:effectLst/>
                        </a:rPr>
                        <a:t>Bi-Weekly Payroll Deadline</a:t>
                      </a:r>
                    </a:p>
                    <a:p>
                      <a:pPr marL="0" marR="0">
                        <a:spcBef>
                          <a:spcPts val="200"/>
                        </a:spcBef>
                        <a:spcAft>
                          <a:spcPts val="200"/>
                        </a:spcAft>
                      </a:pPr>
                      <a:r>
                        <a:rPr lang="en-US" sz="600">
                          <a:effectLst/>
                        </a:rPr>
                        <a:t>Finance &amp; Budget Management Systems Maintenance</a:t>
                      </a:r>
                    </a:p>
                    <a:p>
                      <a:pPr marL="0" marR="0">
                        <a:spcBef>
                          <a:spcPts val="200"/>
                        </a:spcBef>
                        <a:spcAft>
                          <a:spcPts val="200"/>
                        </a:spcAft>
                      </a:pPr>
                      <a:r>
                        <a:rPr lang="en-US" sz="600">
                          <a:effectLst/>
                        </a:rPr>
                        <a:t> </a:t>
                      </a:r>
                    </a:p>
                    <a:p>
                      <a:pPr marL="0" marR="0">
                        <a:spcBef>
                          <a:spcPts val="200"/>
                        </a:spcBef>
                        <a:spcAft>
                          <a:spcPts val="200"/>
                        </a:spcAft>
                      </a:pPr>
                      <a:r>
                        <a:rPr lang="en-US" sz="600">
                          <a:effectLst/>
                        </a:rPr>
                        <a:t> </a:t>
                      </a:r>
                    </a:p>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OneUSG Connect System Unavailable</a:t>
                      </a:r>
                    </a:p>
                    <a:p>
                      <a:pPr marL="0" marR="0">
                        <a:spcBef>
                          <a:spcPts val="200"/>
                        </a:spcBef>
                        <a:spcAft>
                          <a:spcPts val="200"/>
                        </a:spcAft>
                      </a:pPr>
                      <a:r>
                        <a:rPr lang="en-US" sz="600">
                          <a:effectLst/>
                        </a:rPr>
                        <a:t> </a:t>
                      </a:r>
                    </a:p>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extLst>
                  <a:ext uri="{0D108BD9-81ED-4DB2-BD59-A6C34878D82A}">
                    <a16:rowId xmlns:a16="http://schemas.microsoft.com/office/drawing/2014/main" val="2341641731"/>
                  </a:ext>
                </a:extLst>
              </a:tr>
              <a:tr h="100986">
                <a:tc>
                  <a:txBody>
                    <a:bodyPr/>
                    <a:lstStyle/>
                    <a:p>
                      <a:pPr marL="0" marR="0" algn="r">
                        <a:spcBef>
                          <a:spcPts val="600"/>
                        </a:spcBef>
                        <a:spcAft>
                          <a:spcPts val="200"/>
                        </a:spcAft>
                      </a:pPr>
                      <a:r>
                        <a:rPr lang="en-US" sz="600">
                          <a:effectLst/>
                        </a:rPr>
                        <a:t>23</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24</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25</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26</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27</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28</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29</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extLst>
                  <a:ext uri="{0D108BD9-81ED-4DB2-BD59-A6C34878D82A}">
                    <a16:rowId xmlns:a16="http://schemas.microsoft.com/office/drawing/2014/main" val="465695591"/>
                  </a:ext>
                </a:extLst>
              </a:tr>
              <a:tr h="934054">
                <a:tc>
                  <a:txBody>
                    <a:bodyPr/>
                    <a:lstStyle/>
                    <a:p>
                      <a:pPr marL="0" marR="0">
                        <a:spcBef>
                          <a:spcPts val="200"/>
                        </a:spcBef>
                        <a:spcAft>
                          <a:spcPts val="200"/>
                        </a:spcAft>
                      </a:pPr>
                      <a:r>
                        <a:rPr lang="en-US" sz="600">
                          <a:effectLst/>
                        </a:rPr>
                        <a:t>OneUSG Connect System Unavailable</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OneUSG Connect System Available </a:t>
                      </a:r>
                    </a:p>
                    <a:p>
                      <a:pPr marL="0" marR="0">
                        <a:spcBef>
                          <a:spcPts val="200"/>
                        </a:spcBef>
                        <a:spcAft>
                          <a:spcPts val="200"/>
                        </a:spcAft>
                      </a:pPr>
                      <a:r>
                        <a:rPr lang="en-US" sz="600">
                          <a:effectLst/>
                        </a:rPr>
                        <a:t>@ </a:t>
                      </a:r>
                      <a:r>
                        <a:rPr lang="en-US" sz="600">
                          <a:effectLst/>
                          <a:highlight>
                            <a:srgbClr val="FFFF00"/>
                          </a:highlight>
                        </a:rPr>
                        <a:t>7:00 a.m</a:t>
                      </a:r>
                      <a:r>
                        <a:rPr lang="en-US" sz="600">
                          <a:effectLst/>
                        </a:rPr>
                        <a:t>.</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Last day to send expense reports with 2019 budget reference</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EARLY DEADLINE</a:t>
                      </a:r>
                    </a:p>
                    <a:p>
                      <a:pPr marL="0" marR="0">
                        <a:spcBef>
                          <a:spcPts val="200"/>
                        </a:spcBef>
                        <a:spcAft>
                          <a:spcPts val="200"/>
                        </a:spcAft>
                      </a:pPr>
                      <a:r>
                        <a:rPr lang="en-US" sz="600">
                          <a:effectLst/>
                        </a:rPr>
                        <a:t>Bi-Weekly Payroll Manager Absence Approval by 9:00 a.m.</a:t>
                      </a:r>
                    </a:p>
                    <a:p>
                      <a:pPr marL="0" marR="0">
                        <a:spcBef>
                          <a:spcPts val="200"/>
                        </a:spcBef>
                        <a:spcAft>
                          <a:spcPts val="200"/>
                        </a:spcAft>
                      </a:pPr>
                      <a:r>
                        <a:rPr lang="en-US" sz="600">
                          <a:effectLst/>
                        </a:rPr>
                        <a:t>Manager Time Approval by 10:00 a.m.</a:t>
                      </a:r>
                    </a:p>
                    <a:p>
                      <a:pPr marL="0" marR="0">
                        <a:spcBef>
                          <a:spcPts val="200"/>
                        </a:spcBef>
                        <a:spcAft>
                          <a:spcPts val="200"/>
                        </a:spcAft>
                      </a:pPr>
                      <a:r>
                        <a:rPr lang="en-US" sz="600">
                          <a:effectLst/>
                        </a:rPr>
                        <a:t>Summer School Templates for July Due</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extLst>
                  <a:ext uri="{0D108BD9-81ED-4DB2-BD59-A6C34878D82A}">
                    <a16:rowId xmlns:a16="http://schemas.microsoft.com/office/drawing/2014/main" val="3244429830"/>
                  </a:ext>
                </a:extLst>
              </a:tr>
              <a:tr h="100986">
                <a:tc>
                  <a:txBody>
                    <a:bodyPr/>
                    <a:lstStyle/>
                    <a:p>
                      <a:pPr marL="0" marR="0" algn="r">
                        <a:spcBef>
                          <a:spcPts val="600"/>
                        </a:spcBef>
                        <a:spcAft>
                          <a:spcPts val="200"/>
                        </a:spcAft>
                      </a:pPr>
                      <a:r>
                        <a:rPr lang="en-US" sz="600">
                          <a:effectLst/>
                        </a:rPr>
                        <a:t>30</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lgn="r">
                        <a:spcBef>
                          <a:spcPts val="6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extLst>
                  <a:ext uri="{0D108BD9-81ED-4DB2-BD59-A6C34878D82A}">
                    <a16:rowId xmlns:a16="http://schemas.microsoft.com/office/drawing/2014/main" val="215538058"/>
                  </a:ext>
                </a:extLst>
              </a:tr>
              <a:tr h="576460">
                <a:tc>
                  <a:txBody>
                    <a:bodyPr/>
                    <a:lstStyle/>
                    <a:p>
                      <a:pPr marL="0" marR="0">
                        <a:spcBef>
                          <a:spcPts val="200"/>
                        </a:spcBef>
                        <a:spcAft>
                          <a:spcPts val="200"/>
                        </a:spcAft>
                      </a:pPr>
                      <a:r>
                        <a:rPr lang="en-US" sz="600">
                          <a:effectLst/>
                        </a:rPr>
                        <a:t>Employee.uga.edu unavailable after today</a:t>
                      </a:r>
                    </a:p>
                    <a:p>
                      <a:pPr marL="0" marR="0">
                        <a:spcBef>
                          <a:spcPts val="200"/>
                        </a:spcBef>
                        <a:spcAft>
                          <a:spcPts val="200"/>
                        </a:spcAft>
                      </a:pPr>
                      <a:r>
                        <a:rPr lang="en-US" sz="600">
                          <a:effectLst/>
                        </a:rPr>
                        <a:t>All mainframe access revoked</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tc>
                  <a:txBody>
                    <a:bodyPr/>
                    <a:lstStyle/>
                    <a:p>
                      <a:pPr marL="0" marR="0">
                        <a:spcBef>
                          <a:spcPts val="200"/>
                        </a:spcBef>
                        <a:spcAft>
                          <a:spcPts val="200"/>
                        </a:spcAft>
                      </a:pPr>
                      <a:r>
                        <a:rPr lang="en-US" sz="600">
                          <a:effectLst/>
                        </a:rPr>
                        <a:t> </a:t>
                      </a:r>
                      <a:endParaRPr lang="en-US" sz="600">
                        <a:solidFill>
                          <a:srgbClr val="595959"/>
                        </a:solidFill>
                        <a:effectLst/>
                        <a:latin typeface="Century Gothic" panose="020B0502020202020204" pitchFamily="34" charset="0"/>
                        <a:ea typeface="MS Gothic" panose="020B0609070205080204" pitchFamily="49" charset="-128"/>
                        <a:cs typeface="Times New Roman" panose="02020603050405020304" pitchFamily="18" charset="0"/>
                      </a:endParaRPr>
                    </a:p>
                  </a:txBody>
                  <a:tcPr marL="47783" marR="47783" marT="0" marB="0"/>
                </a:tc>
                <a:extLst>
                  <a:ext uri="{0D108BD9-81ED-4DB2-BD59-A6C34878D82A}">
                    <a16:rowId xmlns:a16="http://schemas.microsoft.com/office/drawing/2014/main" val="1591837270"/>
                  </a:ext>
                </a:extLst>
              </a:tr>
            </a:tbl>
          </a:graphicData>
        </a:graphic>
      </p:graphicFrame>
    </p:spTree>
    <p:extLst>
      <p:ext uri="{BB962C8B-B14F-4D97-AF65-F5344CB8AC3E}">
        <p14:creationId xmlns:p14="http://schemas.microsoft.com/office/powerpoint/2010/main" val="2361121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6818" y="534596"/>
            <a:ext cx="3966519" cy="1142159"/>
          </a:xfrm>
          <a:prstGeom prst="rect">
            <a:avLst/>
          </a:prstGeom>
        </p:spPr>
      </p:pic>
      <p:sp>
        <p:nvSpPr>
          <p:cNvPr id="2" name="Subtitle 1"/>
          <p:cNvSpPr>
            <a:spLocks noGrp="1"/>
          </p:cNvSpPr>
          <p:nvPr>
            <p:ph type="subTitle" idx="1"/>
          </p:nvPr>
        </p:nvSpPr>
        <p:spPr>
          <a:xfrm>
            <a:off x="3846818" y="1676755"/>
            <a:ext cx="6271592" cy="1067146"/>
          </a:xfrm>
        </p:spPr>
        <p:txBody>
          <a:bodyPr vert="horz" lIns="91440" tIns="45720" rIns="91440" bIns="45720" rtlCol="0" anchor="t">
            <a:normAutofit fontScale="85000" lnSpcReduction="20000"/>
          </a:bodyPr>
          <a:lstStyle/>
          <a:p>
            <a:pPr algn="l"/>
            <a:r>
              <a:rPr lang="en-US" sz="5900" b="1">
                <a:latin typeface="Georgia"/>
              </a:rPr>
              <a:t>May 16, 2019</a:t>
            </a:r>
            <a:endParaRPr lang="en-US" sz="5900" b="1">
              <a:latin typeface="Georgia"/>
              <a:cs typeface="Times New Roman" panose="02020603050405020304" pitchFamily="18" charset="0"/>
            </a:endParaRPr>
          </a:p>
          <a:p>
            <a:r>
              <a:rPr lang="en-US">
                <a:latin typeface="Calibri" pitchFamily="34" charset="0"/>
              </a:rPr>
              <a:t> </a:t>
            </a:r>
            <a:endParaRPr lang="en-US"/>
          </a:p>
        </p:txBody>
      </p:sp>
      <p:sp>
        <p:nvSpPr>
          <p:cNvPr id="3" name="TextBox 2"/>
          <p:cNvSpPr txBox="1"/>
          <p:nvPr/>
        </p:nvSpPr>
        <p:spPr>
          <a:xfrm>
            <a:off x="1953768" y="2765184"/>
            <a:ext cx="8293608"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prstClr val="black"/>
                </a:solidFill>
                <a:effectLst/>
                <a:uLnTx/>
                <a:uFillTx/>
                <a:latin typeface="Georgia" panose="02040502050405020303" pitchFamily="18" charset="0"/>
                <a:ea typeface="+mn-ea"/>
                <a:cs typeface="+mn-cs"/>
              </a:rPr>
              <a:t>Session Highlights/Updates</a:t>
            </a:r>
          </a:p>
        </p:txBody>
      </p:sp>
    </p:spTree>
    <p:extLst>
      <p:ext uri="{BB962C8B-B14F-4D97-AF65-F5344CB8AC3E}">
        <p14:creationId xmlns:p14="http://schemas.microsoft.com/office/powerpoint/2010/main" val="3830086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a:solidFill>
                  <a:srgbClr val="BA0C2F"/>
                </a:solidFill>
                <a:latin typeface="Georgia" charset="0"/>
                <a:ea typeface="Georgia" charset="0"/>
                <a:cs typeface="Georgia" charset="0"/>
              </a:rPr>
              <a:t>Questions/Suggestions/Concerns</a:t>
            </a:r>
            <a:endParaRPr lang="en-US"/>
          </a:p>
        </p:txBody>
      </p:sp>
      <p:sp>
        <p:nvSpPr>
          <p:cNvPr id="4" name="Content Placeholder 2"/>
          <p:cNvSpPr>
            <a:spLocks noGrp="1"/>
          </p:cNvSpPr>
          <p:nvPr>
            <p:ph idx="1"/>
          </p:nvPr>
        </p:nvSpPr>
        <p:spPr/>
        <p:txBody>
          <a:bodyPr/>
          <a:lstStyle/>
          <a:p>
            <a:pPr marL="0" indent="0" defTabSz="914377">
              <a:lnSpc>
                <a:spcPct val="90000"/>
              </a:lnSpc>
              <a:spcBef>
                <a:spcPts val="1000"/>
              </a:spcBef>
              <a:buClrTx/>
              <a:buSzTx/>
              <a:buNone/>
            </a:pPr>
            <a:endParaRPr lang="en-US" sz="2800">
              <a:solidFill>
                <a:prstClr val="black"/>
              </a:solidFill>
              <a:latin typeface="Georgia" panose="02040502050405020303" pitchFamily="18" charset="0"/>
              <a:ea typeface="+mn-ea"/>
              <a:cs typeface="+mn-cs"/>
            </a:endParaRPr>
          </a:p>
          <a:p>
            <a:pPr marL="0" indent="0" defTabSz="914377">
              <a:lnSpc>
                <a:spcPct val="90000"/>
              </a:lnSpc>
              <a:spcBef>
                <a:spcPts val="1000"/>
              </a:spcBef>
              <a:buClrTx/>
              <a:buSzTx/>
              <a:buNone/>
            </a:pPr>
            <a:r>
              <a:rPr lang="en-US" sz="2800" b="1">
                <a:solidFill>
                  <a:prstClr val="black"/>
                </a:solidFill>
                <a:latin typeface="Georgia" panose="02040502050405020303" pitchFamily="18" charset="0"/>
                <a:ea typeface="+mn-ea"/>
                <a:cs typeface="+mn-cs"/>
              </a:rPr>
              <a:t>Project Feedback</a:t>
            </a:r>
          </a:p>
          <a:p>
            <a:pPr marL="0" indent="0" defTabSz="914377">
              <a:lnSpc>
                <a:spcPct val="90000"/>
              </a:lnSpc>
              <a:spcBef>
                <a:spcPts val="1000"/>
              </a:spcBef>
              <a:buClrTx/>
              <a:buSzTx/>
              <a:buNone/>
            </a:pPr>
            <a:r>
              <a:rPr lang="en-US" sz="2800">
                <a:solidFill>
                  <a:srgbClr val="C00000"/>
                </a:solidFill>
                <a:latin typeface="Georgia" panose="02040502050405020303" pitchFamily="18" charset="0"/>
                <a:ea typeface="+mn-ea"/>
                <a:cs typeface="+mn-cs"/>
                <a:hlinkClick r:id="rId2"/>
              </a:rPr>
              <a:t>onesource.uga.edu</a:t>
            </a:r>
            <a:endParaRPr lang="en-US" sz="2800">
              <a:solidFill>
                <a:srgbClr val="C00000"/>
              </a:solidFill>
              <a:latin typeface="Georgia" panose="02040502050405020303" pitchFamily="18" charset="0"/>
              <a:ea typeface="+mn-ea"/>
              <a:cs typeface="+mn-cs"/>
            </a:endParaRPr>
          </a:p>
          <a:p>
            <a:pPr marL="0" indent="0" defTabSz="914377">
              <a:lnSpc>
                <a:spcPct val="90000"/>
              </a:lnSpc>
              <a:spcBef>
                <a:spcPts val="1000"/>
              </a:spcBef>
              <a:buClrTx/>
              <a:buSzTx/>
              <a:buNone/>
            </a:pPr>
            <a:r>
              <a:rPr lang="en-US" sz="2800">
                <a:solidFill>
                  <a:prstClr val="black"/>
                </a:solidFill>
                <a:latin typeface="Georgia" panose="02040502050405020303" pitchFamily="18" charset="0"/>
                <a:ea typeface="+mn-ea"/>
                <a:cs typeface="+mn-cs"/>
                <a:hlinkClick r:id="rId3"/>
              </a:rPr>
              <a:t>onesource@uga.edu</a:t>
            </a:r>
            <a:endParaRPr lang="en-US" sz="2800">
              <a:solidFill>
                <a:prstClr val="black"/>
              </a:solidFill>
              <a:latin typeface="Georgia" panose="02040502050405020303" pitchFamily="18" charset="0"/>
              <a:ea typeface="+mn-ea"/>
              <a:cs typeface="+mn-cs"/>
            </a:endParaRPr>
          </a:p>
          <a:p>
            <a:pPr marL="0" indent="0" defTabSz="914377">
              <a:lnSpc>
                <a:spcPct val="90000"/>
              </a:lnSpc>
              <a:spcBef>
                <a:spcPts val="1000"/>
              </a:spcBef>
              <a:buClrTx/>
              <a:buSzTx/>
              <a:buNone/>
            </a:pPr>
            <a:endParaRPr lang="en-US" sz="2800">
              <a:solidFill>
                <a:prstClr val="black"/>
              </a:solidFill>
              <a:latin typeface="Georgia" panose="02040502050405020303" pitchFamily="18" charset="0"/>
              <a:ea typeface="+mn-ea"/>
              <a:cs typeface="+mn-cs"/>
            </a:endParaRPr>
          </a:p>
          <a:p>
            <a:pPr marL="0" indent="0" defTabSz="914377">
              <a:lnSpc>
                <a:spcPct val="90000"/>
              </a:lnSpc>
              <a:spcBef>
                <a:spcPts val="1000"/>
              </a:spcBef>
              <a:buClrTx/>
              <a:buSzTx/>
              <a:buNone/>
            </a:pPr>
            <a:r>
              <a:rPr lang="en-US" sz="2800">
                <a:solidFill>
                  <a:prstClr val="black"/>
                </a:solidFill>
                <a:latin typeface="Georgia" panose="02040502050405020303" pitchFamily="18" charset="0"/>
                <a:ea typeface="+mn-ea"/>
                <a:cs typeface="+mn-cs"/>
                <a:hlinkClick r:id="rId4"/>
              </a:rPr>
              <a:t>oneusgsupport@uga.edu</a:t>
            </a:r>
            <a:endParaRPr lang="en-US" sz="2800">
              <a:solidFill>
                <a:prstClr val="black"/>
              </a:solidFill>
              <a:latin typeface="Georgia" panose="02040502050405020303" pitchFamily="18" charset="0"/>
              <a:ea typeface="+mn-ea"/>
              <a:cs typeface="+mn-cs"/>
            </a:endParaRPr>
          </a:p>
          <a:p>
            <a:pPr marL="0" indent="0" defTabSz="914377">
              <a:lnSpc>
                <a:spcPct val="90000"/>
              </a:lnSpc>
              <a:spcBef>
                <a:spcPts val="1000"/>
              </a:spcBef>
              <a:buClrTx/>
              <a:buSzTx/>
              <a:buNone/>
            </a:pPr>
            <a:endParaRPr lang="en-US" sz="2800">
              <a:solidFill>
                <a:prstClr val="black"/>
              </a:solidFill>
              <a:latin typeface="Georgia" panose="02040502050405020303" pitchFamily="18" charset="0"/>
              <a:ea typeface="+mn-ea"/>
              <a:cs typeface="+mn-cs"/>
            </a:endParaRPr>
          </a:p>
          <a:p>
            <a:endParaRPr lang="en-US"/>
          </a:p>
        </p:txBody>
      </p:sp>
      <p:pic>
        <p:nvPicPr>
          <p:cNvPr id="3" name="Picture 2"/>
          <p:cNvPicPr>
            <a:picLocks noChangeAspect="1"/>
          </p:cNvPicPr>
          <p:nvPr/>
        </p:nvPicPr>
        <p:blipFill>
          <a:blip r:embed="rId5"/>
          <a:stretch>
            <a:fillRect/>
          </a:stretch>
        </p:blipFill>
        <p:spPr>
          <a:xfrm>
            <a:off x="5597236" y="1382018"/>
            <a:ext cx="5837382" cy="4138017"/>
          </a:xfrm>
          <a:prstGeom prst="rect">
            <a:avLst/>
          </a:prstGeom>
        </p:spPr>
      </p:pic>
    </p:spTree>
    <p:extLst>
      <p:ext uri="{BB962C8B-B14F-4D97-AF65-F5344CB8AC3E}">
        <p14:creationId xmlns:p14="http://schemas.microsoft.com/office/powerpoint/2010/main" val="3908932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2296"/>
            <a:ext cx="8229600" cy="990600"/>
          </a:xfrm>
        </p:spPr>
        <p:txBody>
          <a:bodyPr>
            <a:normAutofit fontScale="90000"/>
          </a:bodyPr>
          <a:lstStyle/>
          <a:p>
            <a:pPr algn="ctr"/>
            <a:br>
              <a:rPr lang="en-US" b="1">
                <a:latin typeface="Georgia" charset="0"/>
                <a:ea typeface="Georgia" charset="0"/>
                <a:cs typeface="Georgia" charset="0"/>
              </a:rPr>
            </a:br>
            <a:r>
              <a:rPr lang="en-US" b="1">
                <a:solidFill>
                  <a:srgbClr val="BA0C2F"/>
                </a:solidFill>
                <a:latin typeface="Georgia"/>
                <a:ea typeface="Georgia" charset="0"/>
                <a:cs typeface="Georgia" charset="0"/>
              </a:rPr>
              <a:t>Don’t Forget!  </a:t>
            </a:r>
            <a:br>
              <a:rPr lang="en-US" b="1">
                <a:latin typeface="Georgia"/>
                <a:ea typeface="Georgia" charset="0"/>
                <a:cs typeface="Georgia" charset="0"/>
              </a:rPr>
            </a:br>
            <a:r>
              <a:rPr lang="en-US" b="1">
                <a:solidFill>
                  <a:schemeClr val="tx1"/>
                </a:solidFill>
                <a:latin typeface="Georgia"/>
                <a:ea typeface="Georgia" charset="0"/>
                <a:cs typeface="Georgia" charset="0"/>
              </a:rPr>
              <a:t>Upcoming System Upgrades</a:t>
            </a:r>
            <a:endParaRPr lang="en-US">
              <a:solidFill>
                <a:schemeClr val="tx1"/>
              </a:solidFill>
            </a:endParaRPr>
          </a:p>
        </p:txBody>
      </p:sp>
      <p:sp>
        <p:nvSpPr>
          <p:cNvPr id="9" name="Content Placeholder 8"/>
          <p:cNvSpPr>
            <a:spLocks noGrp="1"/>
          </p:cNvSpPr>
          <p:nvPr>
            <p:ph idx="1"/>
          </p:nvPr>
        </p:nvSpPr>
        <p:spPr>
          <a:xfrm>
            <a:off x="2206425" y="1527539"/>
            <a:ext cx="9294149" cy="4076700"/>
          </a:xfrm>
        </p:spPr>
        <p:txBody>
          <a:bodyPr vert="horz" lIns="91440" tIns="45720" rIns="91440" bIns="45720" rtlCol="0" anchor="t">
            <a:normAutofit/>
          </a:bodyPr>
          <a:lstStyle/>
          <a:p>
            <a:r>
              <a:rPr lang="en-US">
                <a:latin typeface="Georgia"/>
              </a:rPr>
              <a:t>Financial Management System will be upgrading </a:t>
            </a:r>
            <a:endParaRPr lang="en-US">
              <a:latin typeface="Calibri"/>
              <a:cs typeface="Calibri"/>
            </a:endParaRPr>
          </a:p>
          <a:p>
            <a:pPr lvl="1"/>
            <a:r>
              <a:rPr lang="en-US">
                <a:latin typeface="Georgia"/>
              </a:rPr>
              <a:t>Friday, May 17, 2019 (5 p.m.) – Monday, May 20, 2019 (7:00 a.m.)</a:t>
            </a:r>
          </a:p>
          <a:p>
            <a:pPr marL="274320" lvl="1" indent="0">
              <a:buNone/>
            </a:pPr>
            <a:endParaRPr lang="en-US">
              <a:latin typeface="Calibri"/>
              <a:cs typeface="Calibri"/>
            </a:endParaRPr>
          </a:p>
          <a:p>
            <a:r>
              <a:rPr lang="en-US">
                <a:latin typeface="Georgia"/>
              </a:rPr>
              <a:t>Budget Management System will be upgrading </a:t>
            </a:r>
            <a:endParaRPr lang="en-US">
              <a:latin typeface="Calibri"/>
              <a:cs typeface="Calibri"/>
            </a:endParaRPr>
          </a:p>
          <a:p>
            <a:pPr lvl="1"/>
            <a:r>
              <a:rPr lang="en-US">
                <a:latin typeface="Georgia"/>
              </a:rPr>
              <a:t>Friday, May 31, 2019 (7 p.m.) – Saturday, June 1, 2019</a:t>
            </a:r>
            <a:endParaRPr lang="en-US">
              <a:latin typeface="Calibri"/>
              <a:cs typeface="Calibri"/>
            </a:endParaRPr>
          </a:p>
          <a:p>
            <a:endParaRPr lang="en-US">
              <a:latin typeface="Calibri"/>
              <a:cs typeface="Calibri"/>
            </a:endParaRPr>
          </a:p>
          <a:p>
            <a:r>
              <a:rPr lang="en-US">
                <a:latin typeface="Georgia"/>
              </a:rPr>
              <a:t>OneUSG Connect </a:t>
            </a:r>
            <a:endParaRPr lang="en-US">
              <a:latin typeface="Calibri"/>
              <a:cs typeface="Calibri"/>
            </a:endParaRPr>
          </a:p>
          <a:p>
            <a:pPr lvl="1"/>
            <a:r>
              <a:rPr lang="en-US">
                <a:latin typeface="Georgia"/>
              </a:rPr>
              <a:t>Friday, June 7 (5 p.m.) – Tuesday, June 11, 2019 (7 a.m.)</a:t>
            </a:r>
            <a:endParaRPr lang="en-US">
              <a:latin typeface="Calibri"/>
              <a:cs typeface="Calibri"/>
            </a:endParaRPr>
          </a:p>
          <a:p>
            <a:pPr lvl="1"/>
            <a:r>
              <a:rPr lang="en-US">
                <a:latin typeface="Georgia"/>
              </a:rPr>
              <a:t>Friday, June 21 (5 p.m.) – Monday, June 24, 2019 (7 a.m.)</a:t>
            </a:r>
            <a:endParaRPr lang="en-US">
              <a:latin typeface="Calibri"/>
              <a:cs typeface="Calibri"/>
            </a:endParaRPr>
          </a:p>
          <a:p>
            <a:pPr lvl="1"/>
            <a:r>
              <a:rPr lang="en-US" b="1" i="1">
                <a:latin typeface="Georgia"/>
              </a:rPr>
              <a:t>OneUSG Connect Benefits</a:t>
            </a:r>
            <a:r>
              <a:rPr lang="en-US">
                <a:latin typeface="Georgia"/>
              </a:rPr>
              <a:t> (for benefits enrollment) will remain active!</a:t>
            </a:r>
            <a:endParaRPr lang="en-US"/>
          </a:p>
          <a:p>
            <a:pPr marL="0" indent="0">
              <a:buNone/>
            </a:pPr>
            <a:endParaRPr lang="en-US" sz="1000"/>
          </a:p>
        </p:txBody>
      </p:sp>
    </p:spTree>
    <p:extLst>
      <p:ext uri="{BB962C8B-B14F-4D97-AF65-F5344CB8AC3E}">
        <p14:creationId xmlns:p14="http://schemas.microsoft.com/office/powerpoint/2010/main" val="3746321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35209"/>
            <a:ext cx="9624646" cy="990600"/>
          </a:xfrm>
        </p:spPr>
        <p:txBody>
          <a:bodyPr>
            <a:normAutofit fontScale="90000"/>
          </a:bodyPr>
          <a:lstStyle/>
          <a:p>
            <a:pPr algn="ctr"/>
            <a:br>
              <a:rPr lang="en-US" b="1">
                <a:solidFill>
                  <a:srgbClr val="BA0C2F"/>
                </a:solidFill>
                <a:latin typeface="Georgia" charset="0"/>
                <a:ea typeface="Georgia" charset="0"/>
                <a:cs typeface="Georgia" charset="0"/>
              </a:rPr>
            </a:br>
            <a:r>
              <a:rPr lang="en-US" b="1">
                <a:solidFill>
                  <a:srgbClr val="BA0C2F"/>
                </a:solidFill>
                <a:latin typeface="Georgia" charset="0"/>
                <a:ea typeface="Georgia" charset="0"/>
                <a:cs typeface="Georgia" charset="0"/>
              </a:rPr>
              <a:t>Temporary Cost Share </a:t>
            </a:r>
            <a:br>
              <a:rPr lang="en-US" b="1">
                <a:solidFill>
                  <a:srgbClr val="BA0C2F"/>
                </a:solidFill>
                <a:latin typeface="Georgia" charset="0"/>
                <a:ea typeface="Georgia" charset="0"/>
                <a:cs typeface="Georgia" charset="0"/>
              </a:rPr>
            </a:br>
            <a:r>
              <a:rPr lang="en-US" b="1">
                <a:solidFill>
                  <a:schemeClr val="tx1"/>
                </a:solidFill>
                <a:latin typeface="Georgia" charset="0"/>
                <a:ea typeface="Georgia" charset="0"/>
                <a:cs typeface="Georgia" charset="0"/>
              </a:rPr>
              <a:t>Cost Transfer Policy</a:t>
            </a:r>
            <a:br>
              <a:rPr lang="en-US" b="1">
                <a:solidFill>
                  <a:srgbClr val="BA0C2F"/>
                </a:solidFill>
                <a:latin typeface="Georgia" charset="0"/>
                <a:ea typeface="Georgia" charset="0"/>
                <a:cs typeface="Georgia" charset="0"/>
              </a:rPr>
            </a:br>
            <a:endParaRPr lang="en-US">
              <a:solidFill>
                <a:schemeClr val="tx1"/>
              </a:solidFill>
            </a:endParaRPr>
          </a:p>
        </p:txBody>
      </p:sp>
      <p:sp>
        <p:nvSpPr>
          <p:cNvPr id="9" name="Content Placeholder 8"/>
          <p:cNvSpPr>
            <a:spLocks noGrp="1"/>
          </p:cNvSpPr>
          <p:nvPr>
            <p:ph idx="1"/>
          </p:nvPr>
        </p:nvSpPr>
        <p:spPr>
          <a:xfrm>
            <a:off x="284480" y="1313224"/>
            <a:ext cx="11572240" cy="4274776"/>
          </a:xfrm>
        </p:spPr>
        <p:txBody>
          <a:bodyPr>
            <a:normAutofit fontScale="85000" lnSpcReduction="10000"/>
          </a:bodyPr>
          <a:lstStyle/>
          <a:p>
            <a:pPr lvl="0"/>
            <a:r>
              <a:rPr lang="en-US">
                <a:latin typeface="Georgia" panose="02040502050405020303" pitchFamily="18" charset="0"/>
              </a:rPr>
              <a:t>While we await the final cost share set-up guidelines, many users have been accounting for cost share using state funded chartstrings that have not yet been assigned to a sponsored project.  In order to reduce the burden of transferring these cost share transactions, between now and July 1, 2019, </a:t>
            </a:r>
            <a:r>
              <a:rPr lang="en-US" b="1" u="sng">
                <a:latin typeface="Georgia" panose="02040502050405020303" pitchFamily="18" charset="0"/>
              </a:rPr>
              <a:t>please attach the following statement as a pdf in place of the cost transfer form.</a:t>
            </a:r>
            <a:r>
              <a:rPr lang="en-US">
                <a:latin typeface="Georgia" panose="02040502050405020303" pitchFamily="18" charset="0"/>
              </a:rPr>
              <a:t>  This is a temporary statement to be used on cost share cost transfers that meet these circumstances.</a:t>
            </a:r>
          </a:p>
          <a:p>
            <a:pPr marL="0" indent="0">
              <a:buNone/>
            </a:pPr>
            <a:endParaRPr lang="en-US">
              <a:latin typeface="Georgia" panose="02040502050405020303" pitchFamily="18" charset="0"/>
            </a:endParaRPr>
          </a:p>
          <a:p>
            <a:r>
              <a:rPr lang="en-US" i="1">
                <a:latin typeface="Georgia" panose="02040502050405020303" pitchFamily="18" charset="0"/>
              </a:rPr>
              <a:t>I attest that this transfer of charges is part of the initial cost share set up and not an error.  No charges from one sponsored project to another are involved in this transfer. This transfer only involves moving charges from one nonsponsored project fund source to cost share for a sponsored project.  I understand that this procedure will be in effect until 07/01/2019.  After this date all transfers are subject to cost transfer policy.</a:t>
            </a:r>
            <a:r>
              <a:rPr lang="en-US">
                <a:latin typeface="Georgia" panose="02040502050405020303" pitchFamily="18" charset="0"/>
              </a:rPr>
              <a:t> </a:t>
            </a:r>
            <a:br>
              <a:rPr lang="en-US">
                <a:latin typeface="Georgia" panose="02040502050405020303" pitchFamily="18" charset="0"/>
              </a:rPr>
            </a:br>
            <a:r>
              <a:rPr lang="en-US">
                <a:latin typeface="Georgia" panose="02040502050405020303" pitchFamily="18" charset="0"/>
              </a:rPr>
              <a:t> </a:t>
            </a:r>
          </a:p>
          <a:p>
            <a:r>
              <a:rPr lang="en-US">
                <a:latin typeface="Georgia" panose="02040502050405020303" pitchFamily="18" charset="0"/>
              </a:rPr>
              <a:t>More information on this policy can be found on the </a:t>
            </a:r>
            <a:r>
              <a:rPr lang="en-US">
                <a:latin typeface="Georgia" panose="02040502050405020303" pitchFamily="18" charset="0"/>
                <a:hlinkClick r:id="rId3"/>
              </a:rPr>
              <a:t>Sponsored Projects Administration website</a:t>
            </a:r>
            <a:r>
              <a:rPr lang="en-US">
                <a:latin typeface="Georgia" panose="02040502050405020303" pitchFamily="18" charset="0"/>
              </a:rPr>
              <a:t>.</a:t>
            </a:r>
          </a:p>
          <a:p>
            <a:endParaRPr lang="en-US">
              <a:latin typeface="Georgia" panose="02040502050405020303" pitchFamily="18" charset="0"/>
            </a:endParaRPr>
          </a:p>
          <a:p>
            <a:pPr marL="0" indent="0">
              <a:buNone/>
            </a:pPr>
            <a:endParaRPr lang="en-US" sz="1000"/>
          </a:p>
        </p:txBody>
      </p:sp>
    </p:spTree>
    <p:extLst>
      <p:ext uri="{BB962C8B-B14F-4D97-AF65-F5344CB8AC3E}">
        <p14:creationId xmlns:p14="http://schemas.microsoft.com/office/powerpoint/2010/main" val="3817588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7096"/>
            <a:ext cx="8229600" cy="990600"/>
          </a:xfrm>
        </p:spPr>
        <p:txBody>
          <a:bodyPr>
            <a:normAutofit fontScale="90000"/>
          </a:bodyPr>
          <a:lstStyle/>
          <a:p>
            <a:pPr algn="ctr"/>
            <a:br>
              <a:rPr lang="en-US" b="1">
                <a:latin typeface="Georgia" charset="0"/>
                <a:ea typeface="Georgia" charset="0"/>
                <a:cs typeface="Georgia" charset="0"/>
              </a:rPr>
            </a:br>
            <a:r>
              <a:rPr lang="en-US" b="1">
                <a:solidFill>
                  <a:srgbClr val="BA0C2F"/>
                </a:solidFill>
                <a:latin typeface="Georgia"/>
                <a:ea typeface="Georgia" charset="0"/>
                <a:cs typeface="Georgia" charset="0"/>
              </a:rPr>
              <a:t>Asset Management</a:t>
            </a:r>
            <a:br>
              <a:rPr lang="en-US" b="1">
                <a:solidFill>
                  <a:srgbClr val="BA0C2F"/>
                </a:solidFill>
                <a:latin typeface="Georgia"/>
                <a:ea typeface="Georgia" charset="0"/>
                <a:cs typeface="Georgia" charset="0"/>
              </a:rPr>
            </a:br>
            <a:r>
              <a:rPr lang="en-US" b="1">
                <a:solidFill>
                  <a:schemeClr val="tx1"/>
                </a:solidFill>
                <a:latin typeface="Georgia"/>
                <a:ea typeface="Georgia" charset="0"/>
                <a:cs typeface="Georgia" charset="0"/>
              </a:rPr>
              <a:t>Known Issue</a:t>
            </a:r>
            <a:br>
              <a:rPr lang="en-US" b="1">
                <a:latin typeface="Georgia" charset="0"/>
                <a:ea typeface="Georgia" charset="0"/>
                <a:cs typeface="Georgia" charset="0"/>
              </a:rPr>
            </a:br>
            <a:endParaRPr lang="en-US">
              <a:solidFill>
                <a:schemeClr val="tx1"/>
              </a:solidFill>
            </a:endParaRPr>
          </a:p>
        </p:txBody>
      </p:sp>
      <p:pic>
        <p:nvPicPr>
          <p:cNvPr id="5" name="Picture 5" descr="A screenshot of a cell phone&#10;&#10;Description generated with very high confidence">
            <a:extLst>
              <a:ext uri="{FF2B5EF4-FFF2-40B4-BE49-F238E27FC236}">
                <a16:creationId xmlns:a16="http://schemas.microsoft.com/office/drawing/2014/main" id="{4139D6F9-C7F7-42D4-B1F2-935EB6BE43AD}"/>
              </a:ext>
            </a:extLst>
          </p:cNvPr>
          <p:cNvPicPr>
            <a:picLocks noGrp="1" noChangeAspect="1"/>
          </p:cNvPicPr>
          <p:nvPr>
            <p:ph idx="1"/>
          </p:nvPr>
        </p:nvPicPr>
        <p:blipFill>
          <a:blip r:embed="rId3"/>
          <a:stretch>
            <a:fillRect/>
          </a:stretch>
        </p:blipFill>
        <p:spPr>
          <a:xfrm>
            <a:off x="1177616" y="1364673"/>
            <a:ext cx="9850621" cy="4648200"/>
          </a:xfrm>
          <a:prstGeom prst="rect">
            <a:avLst/>
          </a:prstGeom>
        </p:spPr>
      </p:pic>
    </p:spTree>
    <p:extLst>
      <p:ext uri="{BB962C8B-B14F-4D97-AF65-F5344CB8AC3E}">
        <p14:creationId xmlns:p14="http://schemas.microsoft.com/office/powerpoint/2010/main" val="2958968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854" y="155176"/>
            <a:ext cx="8229600" cy="649785"/>
          </a:xfrm>
        </p:spPr>
        <p:txBody>
          <a:bodyPr>
            <a:normAutofit fontScale="90000"/>
          </a:bodyPr>
          <a:lstStyle/>
          <a:p>
            <a:pPr algn="ctr"/>
            <a:r>
              <a:rPr lang="en-US" sz="4400" b="1">
                <a:solidFill>
                  <a:srgbClr val="C00000"/>
                </a:solidFill>
                <a:latin typeface="Georgia" charset="0"/>
                <a:ea typeface="Georgia" charset="0"/>
                <a:cs typeface="Georgia" charset="0"/>
              </a:rPr>
              <a:t>Purchase Order Close </a:t>
            </a:r>
            <a:endParaRPr lang="en-US">
              <a:solidFill>
                <a:srgbClr val="C00000"/>
              </a:solidFill>
            </a:endParaRPr>
          </a:p>
        </p:txBody>
      </p:sp>
      <p:sp>
        <p:nvSpPr>
          <p:cNvPr id="9" name="Content Placeholder 8"/>
          <p:cNvSpPr>
            <a:spLocks noGrp="1"/>
          </p:cNvSpPr>
          <p:nvPr>
            <p:ph idx="1"/>
          </p:nvPr>
        </p:nvSpPr>
        <p:spPr>
          <a:xfrm>
            <a:off x="318138" y="902194"/>
            <a:ext cx="11694541" cy="5053611"/>
          </a:xfrm>
        </p:spPr>
        <p:txBody>
          <a:bodyPr vert="horz" lIns="91440" tIns="45720" rIns="91440" bIns="45720" rtlCol="0" anchor="t">
            <a:normAutofit/>
          </a:bodyPr>
          <a:lstStyle/>
          <a:p>
            <a:r>
              <a:rPr lang="en-US" sz="1900" b="1" u="sng">
                <a:latin typeface="Georgia"/>
                <a:cs typeface="Calibri"/>
              </a:rPr>
              <a:t>Purchase Order Close</a:t>
            </a:r>
            <a:r>
              <a:rPr lang="en-US" sz="1900" b="1">
                <a:latin typeface="Georgia"/>
                <a:cs typeface="Calibri"/>
              </a:rPr>
              <a:t>: </a:t>
            </a:r>
            <a:r>
              <a:rPr lang="en-US" sz="1900">
                <a:latin typeface="Georgia"/>
                <a:cs typeface="Calibri"/>
              </a:rPr>
              <a:t>All open Purchase Orders (PO) with remaining encumbrances should be reviewed and any funds that will not be needed should be unencumbered.</a:t>
            </a:r>
            <a:endParaRPr lang="en-US" sz="1900">
              <a:latin typeface="Georgia"/>
            </a:endParaRPr>
          </a:p>
          <a:p>
            <a:r>
              <a:rPr lang="en-US" sz="1900">
                <a:latin typeface="Georgia"/>
                <a:cs typeface="Calibri"/>
              </a:rPr>
              <a:t>This is achieved by departments/units following specific instructions/procedures that have been shared with the members of the Business Services Advisory Group (BSAG) as well as with the UGAmart approver email listserv.</a:t>
            </a:r>
            <a:endParaRPr lang="en-US" sz="1900">
              <a:latin typeface="Georgia"/>
            </a:endParaRPr>
          </a:p>
          <a:p>
            <a:r>
              <a:rPr lang="en-US" sz="1900">
                <a:latin typeface="Georgia"/>
                <a:cs typeface="Calibri"/>
              </a:rPr>
              <a:t>Within this procedure, queries have been provided to enable users to view POs with a remaining encumbrance. The procedure outlines the departmental action that can be taken.</a:t>
            </a:r>
          </a:p>
          <a:p>
            <a:r>
              <a:rPr lang="en-US" sz="1900">
                <a:latin typeface="Georgia"/>
                <a:cs typeface="Calibri"/>
              </a:rPr>
              <a:t>The preferred method is for users to run query </a:t>
            </a:r>
            <a:r>
              <a:rPr lang="en-US" sz="1900" b="1">
                <a:latin typeface="Georgia"/>
                <a:cs typeface="Calibri"/>
              </a:rPr>
              <a:t>UGA_PO_CLOSE</a:t>
            </a:r>
            <a:r>
              <a:rPr lang="en-US" sz="1900">
                <a:latin typeface="Georgia"/>
                <a:cs typeface="Calibri"/>
              </a:rPr>
              <a:t> for their department(s), export to an excel spreadsheet, and indicate the requested action in the “Action CLOSE or Remain OPEN” column. </a:t>
            </a:r>
            <a:r>
              <a:rPr lang="en-US" sz="1900" b="1">
                <a:latin typeface="Georgia"/>
                <a:cs typeface="Calibri"/>
              </a:rPr>
              <a:t>The navigation for Query Viewer is: Main Menu &gt; Reporting Tools &gt; Query &gt; Query Viewer. </a:t>
            </a:r>
            <a:r>
              <a:rPr lang="en-US" sz="1900">
                <a:latin typeface="Georgia"/>
                <a:cs typeface="Calibri"/>
              </a:rPr>
              <a:t>This spreadsheet can then be sent to the email address identified in the procedure, </a:t>
            </a:r>
            <a:r>
              <a:rPr lang="en-US" sz="1900">
                <a:latin typeface="Georgia"/>
                <a:cs typeface="Calibri"/>
                <a:hlinkClick r:id="rId3"/>
              </a:rPr>
              <a:t>POClose@uga.edu</a:t>
            </a:r>
            <a:r>
              <a:rPr lang="en-US" sz="1900">
                <a:latin typeface="Georgia"/>
                <a:cs typeface="Calibri"/>
              </a:rPr>
              <a:t>.</a:t>
            </a:r>
          </a:p>
          <a:p>
            <a:pPr lvl="1"/>
            <a:r>
              <a:rPr lang="en-US" sz="1900">
                <a:latin typeface="Georgia"/>
                <a:cs typeface="Calibri"/>
              </a:rPr>
              <a:t>NOTE: The query mentioned above does not display subaward POs or POs with non-expense chartstring distributions. Please review the procedure for details on these types of POs. </a:t>
            </a:r>
          </a:p>
          <a:p>
            <a:r>
              <a:rPr lang="en-US" sz="1900">
                <a:latin typeface="Georgia"/>
                <a:cs typeface="Calibri"/>
              </a:rPr>
              <a:t>The procedures can be found on the UGAmart homepage or by following this link: </a:t>
            </a:r>
            <a:r>
              <a:rPr lang="en-US" sz="1900">
                <a:latin typeface="Georgia"/>
                <a:cs typeface="Calibri"/>
                <a:hlinkClick r:id="rId4"/>
              </a:rPr>
              <a:t>https://busfin.uga.edu/procurement/pdf/PO_Closing_Year_End_Procedures.pdf</a:t>
            </a:r>
            <a:r>
              <a:rPr lang="en-US" sz="1900">
                <a:latin typeface="Georgia"/>
                <a:cs typeface="Calibri"/>
              </a:rPr>
              <a:t> </a:t>
            </a:r>
            <a:endParaRPr lang="en-US" sz="1900">
              <a:latin typeface="Calibri"/>
              <a:cs typeface="Calibri"/>
            </a:endParaRPr>
          </a:p>
          <a:p>
            <a:endParaRPr lang="en-US">
              <a:latin typeface="Calibri"/>
              <a:cs typeface="Calibri"/>
            </a:endParaRPr>
          </a:p>
          <a:p>
            <a:endParaRPr lang="en-US">
              <a:latin typeface="Calibri"/>
              <a:cs typeface="Calibri"/>
            </a:endParaRPr>
          </a:p>
          <a:p>
            <a:endParaRPr lang="en-US">
              <a:latin typeface="Georgia"/>
              <a:cs typeface="Calibri"/>
            </a:endParaRPr>
          </a:p>
        </p:txBody>
      </p:sp>
    </p:spTree>
    <p:extLst>
      <p:ext uri="{BB962C8B-B14F-4D97-AF65-F5344CB8AC3E}">
        <p14:creationId xmlns:p14="http://schemas.microsoft.com/office/powerpoint/2010/main" val="3729764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7776" y="228627"/>
            <a:ext cx="8229600" cy="990600"/>
          </a:xfrm>
        </p:spPr>
        <p:txBody>
          <a:bodyPr>
            <a:normAutofit fontScale="90000"/>
          </a:bodyPr>
          <a:lstStyle/>
          <a:p>
            <a:pPr algn="ctr"/>
            <a:r>
              <a:rPr lang="en-US" b="1">
                <a:solidFill>
                  <a:srgbClr val="BA0C2F"/>
                </a:solidFill>
                <a:latin typeface="Georgia" charset="0"/>
                <a:ea typeface="Georgia" charset="0"/>
                <a:cs typeface="Georgia" charset="0"/>
              </a:rPr>
              <a:t>Reporting Workshop</a:t>
            </a:r>
            <a:br>
              <a:rPr lang="en-US" b="1">
                <a:solidFill>
                  <a:srgbClr val="BA0C2F"/>
                </a:solidFill>
                <a:latin typeface="Georgia" charset="0"/>
                <a:ea typeface="Georgia" charset="0"/>
                <a:cs typeface="Georgia" charset="0"/>
              </a:rPr>
            </a:br>
            <a:r>
              <a:rPr lang="en-US" b="1">
                <a:solidFill>
                  <a:schemeClr val="tx1"/>
                </a:solidFill>
                <a:latin typeface="Georgia" charset="0"/>
                <a:ea typeface="Georgia" charset="0"/>
                <a:cs typeface="Georgia" charset="0"/>
              </a:rPr>
              <a:t>Position Funding Cube</a:t>
            </a:r>
            <a:endParaRPr lang="en-US">
              <a:solidFill>
                <a:schemeClr val="tx1"/>
              </a:solidFill>
            </a:endParaRPr>
          </a:p>
        </p:txBody>
      </p:sp>
      <p:sp>
        <p:nvSpPr>
          <p:cNvPr id="9" name="Content Placeholder 8"/>
          <p:cNvSpPr>
            <a:spLocks noGrp="1"/>
          </p:cNvSpPr>
          <p:nvPr>
            <p:ph idx="1"/>
          </p:nvPr>
        </p:nvSpPr>
        <p:spPr>
          <a:xfrm>
            <a:off x="468050" y="1497021"/>
            <a:ext cx="8229600" cy="4232072"/>
          </a:xfrm>
        </p:spPr>
        <p:txBody>
          <a:bodyPr vert="horz" lIns="91440" tIns="45720" rIns="91440" bIns="45720" rtlCol="0" anchor="t">
            <a:normAutofit lnSpcReduction="10000"/>
          </a:bodyPr>
          <a:lstStyle/>
          <a:p>
            <a:pPr marL="0" indent="0">
              <a:buNone/>
            </a:pPr>
            <a:r>
              <a:rPr lang="en-US" sz="2600">
                <a:latin typeface="Georgia"/>
              </a:rPr>
              <a:t>Position Funding Cube Workshop </a:t>
            </a:r>
            <a:endParaRPr lang="en-US" sz="2600">
              <a:latin typeface="Georgia" panose="02040502050405020303" pitchFamily="18" charset="0"/>
            </a:endParaRPr>
          </a:p>
          <a:p>
            <a:r>
              <a:rPr lang="en-US" sz="2600" b="1">
                <a:latin typeface="Georgia"/>
              </a:rPr>
              <a:t>Tuesday, May 28, 2019</a:t>
            </a:r>
          </a:p>
          <a:p>
            <a:r>
              <a:rPr lang="en-US" sz="2600">
                <a:latin typeface="Georgia"/>
              </a:rPr>
              <a:t>10 a.m. to noon</a:t>
            </a:r>
          </a:p>
          <a:p>
            <a:r>
              <a:rPr lang="en-US" sz="2600">
                <a:latin typeface="Georgia"/>
              </a:rPr>
              <a:t>Georgia Center, Mahler Hall</a:t>
            </a:r>
          </a:p>
          <a:p>
            <a:r>
              <a:rPr lang="en-US" sz="2600">
                <a:latin typeface="Georgia"/>
              </a:rPr>
              <a:t>No registration necessary</a:t>
            </a:r>
          </a:p>
          <a:p>
            <a:r>
              <a:rPr lang="en-US" sz="2600">
                <a:latin typeface="Georgia"/>
              </a:rPr>
              <a:t>Available online through </a:t>
            </a:r>
            <a:r>
              <a:rPr lang="en-US" sz="2600">
                <a:latin typeface="Georgia"/>
                <a:hlinkClick r:id="rId3"/>
              </a:rPr>
              <a:t>Collaborate</a:t>
            </a:r>
            <a:endParaRPr lang="en-US" sz="2600">
              <a:latin typeface="Georgia" panose="02040502050405020303" pitchFamily="18" charset="0"/>
              <a:hlinkClick r:id="rId3"/>
            </a:endParaRPr>
          </a:p>
          <a:p>
            <a:r>
              <a:rPr lang="en-US" sz="2600">
                <a:latin typeface="Georgia"/>
                <a:hlinkClick r:id="rId4"/>
              </a:rPr>
              <a:t>http://datawarehouse.uga.edu/</a:t>
            </a:r>
            <a:endParaRPr lang="en-US" sz="2600">
              <a:latin typeface="Georgia"/>
            </a:endParaRPr>
          </a:p>
          <a:p>
            <a:pPr lvl="1"/>
            <a:r>
              <a:rPr lang="en-US" sz="2200">
                <a:latin typeface="Georgia"/>
              </a:rPr>
              <a:t>You will click the link to join the session on May 28, 2019.  No advance registration is required to join to participate online.</a:t>
            </a:r>
            <a:endParaRPr lang="en-US" sz="3200"/>
          </a:p>
        </p:txBody>
      </p:sp>
      <p:graphicFrame>
        <p:nvGraphicFramePr>
          <p:cNvPr id="3" name="Table 2">
            <a:extLst>
              <a:ext uri="{FF2B5EF4-FFF2-40B4-BE49-F238E27FC236}">
                <a16:creationId xmlns:a16="http://schemas.microsoft.com/office/drawing/2014/main" id="{869A138B-9B32-4FB1-BA79-9F5E6BC95120}"/>
              </a:ext>
            </a:extLst>
          </p:cNvPr>
          <p:cNvGraphicFramePr>
            <a:graphicFrameLocks noGrp="1"/>
          </p:cNvGraphicFramePr>
          <p:nvPr>
            <p:extLst>
              <p:ext uri="{D42A27DB-BD31-4B8C-83A1-F6EECF244321}">
                <p14:modId xmlns:p14="http://schemas.microsoft.com/office/powerpoint/2010/main" val="2709087465"/>
              </p:ext>
            </p:extLst>
          </p:nvPr>
        </p:nvGraphicFramePr>
        <p:xfrm>
          <a:off x="6937668" y="1219227"/>
          <a:ext cx="4728196" cy="1927720"/>
        </p:xfrm>
        <a:graphic>
          <a:graphicData uri="http://schemas.openxmlformats.org/drawingml/2006/table">
            <a:tbl>
              <a:tblPr/>
              <a:tblGrid>
                <a:gridCol w="4728196">
                  <a:extLst>
                    <a:ext uri="{9D8B030D-6E8A-4147-A177-3AD203B41FA5}">
                      <a16:colId xmlns:a16="http://schemas.microsoft.com/office/drawing/2014/main" val="1745406464"/>
                    </a:ext>
                  </a:extLst>
                </a:gridCol>
              </a:tblGrid>
              <a:tr h="1927720">
                <a:tc>
                  <a:txBody>
                    <a:bodyPr/>
                    <a:lstStyle/>
                    <a:p>
                      <a:pPr algn="l"/>
                      <a:br>
                        <a:rPr lang="en-US">
                          <a:effectLst/>
                        </a:rPr>
                      </a:br>
                      <a:r>
                        <a:rPr lang="en-US" sz="2600" b="0">
                          <a:effectLst/>
                          <a:latin typeface="Georgia" panose="02040502050405020303" pitchFamily="18" charset="0"/>
                        </a:rPr>
                        <a:t>The </a:t>
                      </a:r>
                      <a:r>
                        <a:rPr lang="en-US" sz="2600" b="0">
                          <a:effectLst/>
                          <a:latin typeface="Georgia" panose="02040502050405020303" pitchFamily="18" charset="0"/>
                          <a:hlinkClick r:id="rId5"/>
                        </a:rPr>
                        <a:t>Position Funding Cube </a:t>
                      </a:r>
                      <a:r>
                        <a:rPr lang="en-US" sz="2600" b="0">
                          <a:effectLst/>
                          <a:latin typeface="Georgia" panose="02040502050405020303" pitchFamily="18" charset="0"/>
                        </a:rPr>
                        <a:t>provides payroll expense details and encumbrance amounts by chartstring by employee.</a:t>
                      </a:r>
                      <a:r>
                        <a:rPr lang="en-US" sz="2600" b="0">
                          <a:effectLst/>
                        </a:rPr>
                        <a:t>  </a:t>
                      </a:r>
                    </a:p>
                  </a:txBody>
                  <a:tcPr marL="33867" marR="33867" marT="33867" marB="33867" anchor="ctr">
                    <a:lnL w="4233" cap="flat" cmpd="sng" algn="ctr">
                      <a:solidFill>
                        <a:srgbClr val="DDDDDD"/>
                      </a:solidFill>
                      <a:prstDash val="solid"/>
                      <a:round/>
                      <a:headEnd type="none" w="med" len="med"/>
                      <a:tailEnd type="none" w="med" len="med"/>
                    </a:lnL>
                    <a:lnR w="4233" cap="flat" cmpd="sng" algn="ctr">
                      <a:solidFill>
                        <a:srgbClr val="DDDDDD"/>
                      </a:solidFill>
                      <a:prstDash val="solid"/>
                      <a:round/>
                      <a:headEnd type="none" w="med" len="med"/>
                      <a:tailEnd type="none" w="med" len="med"/>
                    </a:lnR>
                    <a:lnT w="4233" cap="flat" cmpd="sng" algn="ctr">
                      <a:solidFill>
                        <a:srgbClr val="DDDDDD"/>
                      </a:solidFill>
                      <a:prstDash val="solid"/>
                      <a:round/>
                      <a:headEnd type="none" w="med" len="med"/>
                      <a:tailEnd type="none" w="med" len="med"/>
                    </a:lnT>
                    <a:lnB w="4233"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4854430"/>
                  </a:ext>
                </a:extLst>
              </a:tr>
            </a:tbl>
          </a:graphicData>
        </a:graphic>
      </p:graphicFrame>
    </p:spTree>
    <p:extLst>
      <p:ext uri="{BB962C8B-B14F-4D97-AF65-F5344CB8AC3E}">
        <p14:creationId xmlns:p14="http://schemas.microsoft.com/office/powerpoint/2010/main" val="343752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47813"/>
            <a:ext cx="9918274" cy="990600"/>
          </a:xfrm>
        </p:spPr>
        <p:txBody>
          <a:bodyPr>
            <a:normAutofit fontScale="90000"/>
          </a:bodyPr>
          <a:lstStyle/>
          <a:p>
            <a:pPr algn="ctr"/>
            <a:br>
              <a:rPr lang="en-US" b="1">
                <a:latin typeface="Georgia" charset="0"/>
                <a:ea typeface="Georgia" charset="0"/>
                <a:cs typeface="Georgia" charset="0"/>
              </a:rPr>
            </a:br>
            <a:r>
              <a:rPr lang="en-US" b="1">
                <a:solidFill>
                  <a:srgbClr val="BA0C2F"/>
                </a:solidFill>
                <a:latin typeface="Georgia"/>
                <a:ea typeface="Georgia" charset="0"/>
                <a:cs typeface="Georgia" charset="0"/>
              </a:rPr>
              <a:t>New Version of Budget Status Report </a:t>
            </a:r>
            <a:br>
              <a:rPr lang="en-US" b="1">
                <a:solidFill>
                  <a:schemeClr val="tx1"/>
                </a:solidFill>
                <a:latin typeface="Georgia"/>
                <a:ea typeface="Georgia" charset="0"/>
                <a:cs typeface="Georgia" charset="0"/>
              </a:rPr>
            </a:br>
            <a:r>
              <a:rPr lang="en-US" b="1">
                <a:solidFill>
                  <a:schemeClr val="tx1"/>
                </a:solidFill>
                <a:latin typeface="Georgia"/>
                <a:ea typeface="Georgia" charset="0"/>
                <a:cs typeface="Georgia" charset="0"/>
              </a:rPr>
              <a:t>Now Available</a:t>
            </a:r>
            <a:br>
              <a:rPr lang="en-US" b="1">
                <a:latin typeface="Georgia" charset="0"/>
                <a:ea typeface="Georgia" charset="0"/>
                <a:cs typeface="Georgia" charset="0"/>
              </a:rPr>
            </a:br>
            <a:br>
              <a:rPr lang="en-US" b="1">
                <a:latin typeface="Georgia"/>
              </a:rPr>
            </a:br>
            <a:br>
              <a:rPr lang="en-US" b="1">
                <a:latin typeface="Georgia"/>
              </a:rPr>
            </a:br>
            <a:endParaRPr lang="en-US" b="1">
              <a:solidFill>
                <a:srgbClr val="BA0C2F"/>
              </a:solidFill>
              <a:latin typeface="Georgia"/>
            </a:endParaRPr>
          </a:p>
        </p:txBody>
      </p:sp>
      <p:pic>
        <p:nvPicPr>
          <p:cNvPr id="5" name="Picture 5" descr="A screenshot of a social media post&#10;&#10;Description generated with very high confidence">
            <a:extLst>
              <a:ext uri="{FF2B5EF4-FFF2-40B4-BE49-F238E27FC236}">
                <a16:creationId xmlns:a16="http://schemas.microsoft.com/office/drawing/2014/main" id="{154C4E19-CFBB-4259-85DA-8060DE6EDED5}"/>
              </a:ext>
            </a:extLst>
          </p:cNvPr>
          <p:cNvPicPr>
            <a:picLocks noGrp="1" noChangeAspect="1"/>
          </p:cNvPicPr>
          <p:nvPr>
            <p:ph idx="1"/>
          </p:nvPr>
        </p:nvPicPr>
        <p:blipFill>
          <a:blip r:embed="rId3"/>
          <a:stretch>
            <a:fillRect/>
          </a:stretch>
        </p:blipFill>
        <p:spPr>
          <a:xfrm>
            <a:off x="847725" y="1656631"/>
            <a:ext cx="10496550" cy="2781300"/>
          </a:xfrm>
          <a:prstGeom prst="rect">
            <a:avLst/>
          </a:prstGeom>
        </p:spPr>
      </p:pic>
      <p:sp>
        <p:nvSpPr>
          <p:cNvPr id="7" name="Arrow: Right 6">
            <a:extLst>
              <a:ext uri="{FF2B5EF4-FFF2-40B4-BE49-F238E27FC236}">
                <a16:creationId xmlns:a16="http://schemas.microsoft.com/office/drawing/2014/main" id="{D9694F64-CDA8-45CF-B810-CA5889E14A93}"/>
              </a:ext>
            </a:extLst>
          </p:cNvPr>
          <p:cNvSpPr/>
          <p:nvPr/>
        </p:nvSpPr>
        <p:spPr>
          <a:xfrm>
            <a:off x="387815" y="3186684"/>
            <a:ext cx="531962" cy="4888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30426FC-8088-4274-B246-CBB7C60025B5}"/>
              </a:ext>
            </a:extLst>
          </p:cNvPr>
          <p:cNvSpPr txBox="1"/>
          <p:nvPr/>
        </p:nvSpPr>
        <p:spPr>
          <a:xfrm>
            <a:off x="3269592" y="4635440"/>
            <a:ext cx="593497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latin typeface="Georgia"/>
                <a:ea typeface="+mn-lt"/>
                <a:cs typeface="+mn-lt"/>
                <a:hlinkClick r:id="rId4"/>
              </a:rPr>
              <a:t>https://datawarehouse.uga.edu/reports/</a:t>
            </a:r>
            <a:endParaRPr lang="en-US" sz="2400">
              <a:latin typeface="Georgia"/>
              <a:ea typeface="+mn-lt"/>
              <a:cs typeface="+mn-lt"/>
            </a:endParaRPr>
          </a:p>
          <a:p>
            <a:endParaRPr lang="en-US" sz="1600">
              <a:cs typeface="Arial"/>
            </a:endParaRPr>
          </a:p>
        </p:txBody>
      </p:sp>
    </p:spTree>
    <p:extLst>
      <p:ext uri="{BB962C8B-B14F-4D97-AF65-F5344CB8AC3E}">
        <p14:creationId xmlns:p14="http://schemas.microsoft.com/office/powerpoint/2010/main" val="14336120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GA">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txDef>
      <a:spPr>
        <a:noFill/>
      </a:spPr>
      <a:bodyPr wrap="square" rtlCol="0">
        <a:spAutoFit/>
      </a:bodyPr>
      <a:lstStyle>
        <a:defPPr>
          <a:defRPr sz="1600" dirty="0" smtClean="0">
            <a:latin typeface="Georgia" panose="02040502050405020303" pitchFamily="18" charset="0"/>
          </a:defRPr>
        </a:defPPr>
      </a:lstStyle>
    </a:txDef>
  </a:objectDefaults>
  <a:extraClrSchemeLst/>
  <a:extLst>
    <a:ext uri="{05A4C25C-085E-4340-85A3-A5531E510DB2}">
      <thm15:themeFamily xmlns:thm15="http://schemas.microsoft.com/office/thememl/2012/main" name="20170518_CCmeeting.potx" id="{77BFEE81-2E48-4014-98F3-FA3270056726}" vid="{8C5F6B97-6234-4459-B0A7-A369DDF001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Short_x0020_Description xmlns="0f7e6aac-c920-4393-9c93-cb9de675f0be" xsi:nil="true"/>
    <_ip_UnifiedCompliancePolicyProperties xmlns="http://schemas.microsoft.com/sharepoint/v3" xsi:nil="true"/>
    <SharedWithUsers xmlns="3d4dfe30-5077-4e2f-b79e-d204245db854">
      <UserInfo>
        <DisplayName>Dyanna Michele Agee</DisplayName>
        <AccountId>1252</AccountId>
        <AccountType/>
      </UserInfo>
      <UserInfo>
        <DisplayName>Holly C Snelling</DisplayName>
        <AccountId>15</AccountId>
        <AccountType/>
      </UserInfo>
      <UserInfo>
        <DisplayName>Kim C. Eberhart</DisplayName>
        <AccountId>38</AccountId>
        <AccountType/>
      </UserInfo>
      <UserInfo>
        <DisplayName>Sarah Jean Fraker</DisplayName>
        <AccountId>18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5FB80405DDA514485675F60618189A6" ma:contentTypeVersion="15" ma:contentTypeDescription="Create a new document." ma:contentTypeScope="" ma:versionID="c5040f6adccbc694f7ea35ff5219d2fb">
  <xsd:schema xmlns:xsd="http://www.w3.org/2001/XMLSchema" xmlns:xs="http://www.w3.org/2001/XMLSchema" xmlns:p="http://schemas.microsoft.com/office/2006/metadata/properties" xmlns:ns1="http://schemas.microsoft.com/sharepoint/v3" xmlns:ns2="3d4dfe30-5077-4e2f-b79e-d204245db854" xmlns:ns3="0f7e6aac-c920-4393-9c93-cb9de675f0be" targetNamespace="http://schemas.microsoft.com/office/2006/metadata/properties" ma:root="true" ma:fieldsID="bfc1d503837efea5fc0f89d065e1060e" ns1:_="" ns2:_="" ns3:_="">
    <xsd:import namespace="http://schemas.microsoft.com/sharepoint/v3"/>
    <xsd:import namespace="3d4dfe30-5077-4e2f-b79e-d204245db854"/>
    <xsd:import namespace="0f7e6aac-c920-4393-9c93-cb9de675f0be"/>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Short_x0020_Description" minOccurs="0"/>
                <xsd:element ref="ns3:MediaServiceOCR" minOccurs="0"/>
                <xsd:element ref="ns3:MediaServiceEventHashCode" minOccurs="0"/>
                <xsd:element ref="ns3:MediaServiceGeneration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4dfe30-5077-4e2f-b79e-d204245db85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f7e6aac-c920-4393-9c93-cb9de675f0be"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Short_x0020_Description" ma:index="17" nillable="true" ma:displayName="Short Description" ma:description="Provides a short description of the purpose of the document" ma:internalName="Short_x0020_Description">
      <xsd:simpleType>
        <xsd:restriction base="dms:Note">
          <xsd:maxLength value="255"/>
        </xsd:restriction>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6C3A3B-5E9E-4DCC-9EFD-20593CA15677}">
  <ds:schemaRefs>
    <ds:schemaRef ds:uri="http://purl.org/dc/elements/1.1/"/>
    <ds:schemaRef ds:uri="http://schemas.microsoft.com/office/2006/metadata/properties"/>
    <ds:schemaRef ds:uri="http://purl.org/dc/dcmitype/"/>
    <ds:schemaRef ds:uri="http://schemas.microsoft.com/office/2006/documentManagement/types"/>
    <ds:schemaRef ds:uri="http://schemas.openxmlformats.org/package/2006/metadata/core-properties"/>
    <ds:schemaRef ds:uri="http://purl.org/dc/terms/"/>
    <ds:schemaRef ds:uri="http://schemas.microsoft.com/sharepoint/v3"/>
    <ds:schemaRef ds:uri="3d4dfe30-5077-4e2f-b79e-d204245db854"/>
    <ds:schemaRef ds:uri="http://schemas.microsoft.com/office/infopath/2007/PartnerControls"/>
    <ds:schemaRef ds:uri="0f7e6aac-c920-4393-9c93-cb9de675f0be"/>
    <ds:schemaRef ds:uri="http://www.w3.org/XML/1998/namespace"/>
  </ds:schemaRefs>
</ds:datastoreItem>
</file>

<file path=customXml/itemProps2.xml><?xml version="1.0" encoding="utf-8"?>
<ds:datastoreItem xmlns:ds="http://schemas.openxmlformats.org/officeDocument/2006/customXml" ds:itemID="{397C76F8-B8E7-4333-AA96-D3DB61F4E90D}">
  <ds:schemaRefs>
    <ds:schemaRef ds:uri="http://schemas.microsoft.com/sharepoint/v3/contenttype/forms"/>
  </ds:schemaRefs>
</ds:datastoreItem>
</file>

<file path=customXml/itemProps3.xml><?xml version="1.0" encoding="utf-8"?>
<ds:datastoreItem xmlns:ds="http://schemas.openxmlformats.org/officeDocument/2006/customXml" ds:itemID="{1A78258F-4C97-482C-B6B1-E9802A614631}">
  <ds:schemaRefs>
    <ds:schemaRef ds:uri="0f7e6aac-c920-4393-9c93-cb9de675f0be"/>
    <ds:schemaRef ds:uri="3d4dfe30-5077-4e2f-b79e-d204245db85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1344</Words>
  <Application>Microsoft Office PowerPoint</Application>
  <PresentationFormat>Widescreen</PresentationFormat>
  <Paragraphs>444</Paragraphs>
  <Slides>30</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Century Gothic</vt:lpstr>
      <vt:lpstr>Georgia</vt:lpstr>
      <vt:lpstr>Open Sans</vt:lpstr>
      <vt:lpstr>UGA</vt:lpstr>
      <vt:lpstr>PowerPoint Presentation</vt:lpstr>
      <vt:lpstr>PowerPoint Presentation</vt:lpstr>
      <vt:lpstr>PowerPoint Presentation</vt:lpstr>
      <vt:lpstr> Don’t Forget!   Upcoming System Upgrades</vt:lpstr>
      <vt:lpstr> Temporary Cost Share  Cost Transfer Policy </vt:lpstr>
      <vt:lpstr> Asset Management Known Issue </vt:lpstr>
      <vt:lpstr>Purchase Order Close </vt:lpstr>
      <vt:lpstr>Reporting Workshop Position Funding Cube</vt:lpstr>
      <vt:lpstr> New Version of Budget Status Report  Now Available   </vt:lpstr>
      <vt:lpstr> New Version of Budget Status Report   Now Available   </vt:lpstr>
      <vt:lpstr>PowerPoint Presentation</vt:lpstr>
      <vt:lpstr> Short Work Breaks What You’ll See for Summer Academics </vt:lpstr>
      <vt:lpstr>Workforce Administration   Termination Reminders</vt:lpstr>
      <vt:lpstr> UGAJobs  Training Resources</vt:lpstr>
      <vt:lpstr>   </vt:lpstr>
      <vt:lpstr> Payroll 2019 W-2s in OneUSG Connect </vt:lpstr>
      <vt:lpstr> Payroll Entering Consent for Electronic W-2  </vt:lpstr>
      <vt:lpstr> Summer Payroll Procedures Information &amp; Deadlines</vt:lpstr>
      <vt:lpstr> Manage Faculty Events  Contract Delivery Timeline </vt:lpstr>
      <vt:lpstr> Office of Faculty Affairs Open Office Hours  </vt:lpstr>
      <vt:lpstr>  Absence Management/Time &amp; Labor Compensatory (Comp) Payout FY2019  </vt:lpstr>
      <vt:lpstr>  Absence Management/Time &amp; Labor Compensatory (Comp) Payout FY2019  </vt:lpstr>
      <vt:lpstr>  Absence Management/Time &amp; Labor Compensatory (Comp) Payout FY2019  </vt:lpstr>
      <vt:lpstr> IDM Faculty Access Extension</vt:lpstr>
      <vt:lpstr>PowerPoint Presentation</vt:lpstr>
      <vt:lpstr>Year-End Training Resources</vt:lpstr>
      <vt:lpstr>PowerPoint Presentation</vt:lpstr>
      <vt:lpstr>  </vt:lpstr>
      <vt:lpstr>  </vt:lpstr>
      <vt:lpstr>Questions/Suggestions/Concerns</vt:lpstr>
    </vt:vector>
  </TitlesOfParts>
  <Company>UGA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Ky-Cea Wagner</dc:creator>
  <cp:lastModifiedBy>Holly C Snelling</cp:lastModifiedBy>
  <cp:revision>3</cp:revision>
  <dcterms:created xsi:type="dcterms:W3CDTF">2019-02-04T21:06:13Z</dcterms:created>
  <dcterms:modified xsi:type="dcterms:W3CDTF">2019-05-20T13:25:51Z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0x010100D5FB80405DDA514485675F60618189A6</vt:lpwstr>
  </property>
  <property fmtid="{D5CDD505-2E9C-101B-9397-08002B2CF9AE}" pid="3" name="AuthorIds_UIVersion_2560">
    <vt:lpwstr>1632</vt:lpwstr>
  </property>
</Properties>
</file>